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4" r:id="rId1"/>
  </p:sldMasterIdLst>
  <p:notesMasterIdLst>
    <p:notesMasterId r:id="rId43"/>
  </p:notesMasterIdLst>
  <p:handoutMasterIdLst>
    <p:handoutMasterId r:id="rId44"/>
  </p:handoutMasterIdLst>
  <p:sldIdLst>
    <p:sldId id="256" r:id="rId2"/>
    <p:sldId id="297" r:id="rId3"/>
    <p:sldId id="257" r:id="rId4"/>
    <p:sldId id="258" r:id="rId5"/>
    <p:sldId id="259" r:id="rId6"/>
    <p:sldId id="260" r:id="rId7"/>
    <p:sldId id="261" r:id="rId8"/>
    <p:sldId id="262" r:id="rId9"/>
    <p:sldId id="263" r:id="rId10"/>
    <p:sldId id="264" r:id="rId11"/>
    <p:sldId id="265" r:id="rId12"/>
    <p:sldId id="266" r:id="rId13"/>
    <p:sldId id="270" r:id="rId14"/>
    <p:sldId id="267" r:id="rId15"/>
    <p:sldId id="298" r:id="rId16"/>
    <p:sldId id="268" r:id="rId17"/>
    <p:sldId id="271" r:id="rId18"/>
    <p:sldId id="272" r:id="rId19"/>
    <p:sldId id="273" r:id="rId20"/>
    <p:sldId id="274" r:id="rId21"/>
    <p:sldId id="275" r:id="rId22"/>
    <p:sldId id="276" r:id="rId23"/>
    <p:sldId id="277" r:id="rId24"/>
    <p:sldId id="278" r:id="rId25"/>
    <p:sldId id="279" r:id="rId26"/>
    <p:sldId id="296" r:id="rId27"/>
    <p:sldId id="280" r:id="rId28"/>
    <p:sldId id="282" r:id="rId29"/>
    <p:sldId id="283" r:id="rId30"/>
    <p:sldId id="284" r:id="rId31"/>
    <p:sldId id="285" r:id="rId32"/>
    <p:sldId id="281" r:id="rId33"/>
    <p:sldId id="291" r:id="rId34"/>
    <p:sldId id="292" r:id="rId35"/>
    <p:sldId id="293" r:id="rId36"/>
    <p:sldId id="286" r:id="rId37"/>
    <p:sldId id="294" r:id="rId38"/>
    <p:sldId id="295" r:id="rId39"/>
    <p:sldId id="288" r:id="rId40"/>
    <p:sldId id="289" r:id="rId41"/>
    <p:sldId id="290" r:id="rId4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pos="4196" userDrawn="1">
          <p15:clr>
            <a:srgbClr val="A4A3A4"/>
          </p15:clr>
        </p15:guide>
        <p15:guide id="2" pos="120" userDrawn="1">
          <p15:clr>
            <a:srgbClr val="A4A3A4"/>
          </p15:clr>
        </p15:guide>
        <p15:guide id="3" pos="192" userDrawn="1">
          <p15:clr>
            <a:srgbClr val="A4A3A4"/>
          </p15:clr>
        </p15:guide>
        <p15:guide id="4" orient="horz" pos="2918" userDrawn="1">
          <p15:clr>
            <a:srgbClr val="A4A3A4"/>
          </p15:clr>
        </p15:guide>
        <p15:guide id="5" orient="horz" pos="2397" userDrawn="1">
          <p15:clr>
            <a:srgbClr val="A4A3A4"/>
          </p15:clr>
        </p15:guide>
        <p15:guide id="6" orient="horz" pos="1491" userDrawn="1">
          <p15:clr>
            <a:srgbClr val="A4A3A4"/>
          </p15:clr>
        </p15:guide>
        <p15:guide id="7" pos="288" userDrawn="1">
          <p15:clr>
            <a:srgbClr val="A4A3A4"/>
          </p15:clr>
        </p15:guide>
        <p15:guide id="8" pos="1176" userDrawn="1">
          <p15:clr>
            <a:srgbClr val="A4A3A4"/>
          </p15:clr>
        </p15:guide>
        <p15:guide id="9" pos="2880" userDrawn="1">
          <p15:clr>
            <a:srgbClr val="A4A3A4"/>
          </p15:clr>
        </p15:guide>
        <p15:guide id="10" pos="2077" userDrawn="1">
          <p15:clr>
            <a:srgbClr val="A4A3A4"/>
          </p15:clr>
        </p15:guide>
        <p15:guide id="11" orient="horz" pos="890" userDrawn="1">
          <p15:clr>
            <a:srgbClr val="A4A3A4"/>
          </p15:clr>
        </p15:guide>
        <p15:guide id="12" orient="horz" pos="1201"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72C"/>
    <a:srgbClr val="FFDE81"/>
    <a:srgbClr val="FFD358"/>
    <a:srgbClr val="8031A7"/>
    <a:srgbClr val="BFBFBF"/>
    <a:srgbClr val="007A97"/>
    <a:srgbClr val="FAB200"/>
    <a:srgbClr val="7D5900"/>
    <a:srgbClr val="FFE29E"/>
    <a:srgbClr val="FFF4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6690"/>
    <p:restoredTop sz="42040" autoAdjust="0"/>
  </p:normalViewPr>
  <p:slideViewPr>
    <p:cSldViewPr snapToGrid="0" snapToObjects="1">
      <p:cViewPr varScale="1">
        <p:scale>
          <a:sx n="64" d="100"/>
          <a:sy n="64" d="100"/>
        </p:scale>
        <p:origin x="-3486" y="-102"/>
      </p:cViewPr>
      <p:guideLst>
        <p:guide orient="horz" pos="2918"/>
        <p:guide orient="horz" pos="2397"/>
        <p:guide orient="horz" pos="1491"/>
        <p:guide orient="horz" pos="890"/>
        <p:guide orient="horz" pos="1201"/>
        <p:guide pos="4196"/>
        <p:guide pos="120"/>
        <p:guide pos="192"/>
        <p:guide pos="288"/>
        <p:guide pos="1176"/>
        <p:guide pos="2880"/>
        <p:guide pos="2077"/>
      </p:guideLst>
    </p:cSldViewPr>
  </p:slideViewPr>
  <p:notesTextViewPr>
    <p:cViewPr>
      <p:scale>
        <a:sx n="135" d="100"/>
        <a:sy n="135" d="100"/>
      </p:scale>
      <p:origin x="0" y="0"/>
    </p:cViewPr>
  </p:notesTextViewPr>
  <p:sorterViewPr>
    <p:cViewPr>
      <p:scale>
        <a:sx n="200" d="100"/>
        <a:sy n="200" d="100"/>
      </p:scale>
      <p:origin x="0" y="20028"/>
    </p:cViewPr>
  </p:sorterViewPr>
  <p:notesViewPr>
    <p:cSldViewPr snapToGrid="0" snapToObjects="1">
      <p:cViewPr varScale="1">
        <p:scale>
          <a:sx n="97" d="100"/>
          <a:sy n="97" d="100"/>
        </p:scale>
        <p:origin x="-367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AE2D00C-46DC-0F47-B2AC-989F5DFB1A7F}" type="datetimeFigureOut">
              <a:rPr lang="en-US" smtClean="0"/>
              <a:t>7/26/2018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E6F642-BC8A-F24D-81C7-A1734C779D91}" type="slidenum">
              <a:rPr lang="en-US" smtClean="0"/>
              <a:t>‹#›</a:t>
            </a:fld>
            <a:endParaRPr lang="en-US"/>
          </a:p>
        </p:txBody>
      </p:sp>
    </p:spTree>
    <p:extLst>
      <p:ext uri="{BB962C8B-B14F-4D97-AF65-F5344CB8AC3E}">
        <p14:creationId xmlns:p14="http://schemas.microsoft.com/office/powerpoint/2010/main" val="197281963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0963" y="351503"/>
            <a:ext cx="4662985" cy="262289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cxnSp>
        <p:nvCxnSpPr>
          <p:cNvPr id="7" name="Straight Connector 6"/>
          <p:cNvCxnSpPr/>
          <p:nvPr/>
        </p:nvCxnSpPr>
        <p:spPr>
          <a:xfrm>
            <a:off x="5132439" y="540774"/>
            <a:ext cx="0" cy="8180439"/>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1" name="Notes Placeholder 10"/>
          <p:cNvSpPr>
            <a:spLocks noGrp="1"/>
          </p:cNvSpPr>
          <p:nvPr>
            <p:ph type="body" sz="quarter" idx="3"/>
          </p:nvPr>
        </p:nvSpPr>
        <p:spPr>
          <a:xfrm>
            <a:off x="380963" y="3114368"/>
            <a:ext cx="4662985" cy="5783826"/>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31312107"/>
      </p:ext>
    </p:extLst>
  </p:cSld>
  <p:clrMap bg1="lt1" tx1="dk1" bg2="dk2" tx2="lt2" accent1="accent1" accent2="accent2" accent3="accent3" accent4="accent4" accent5="accent5" accent6="accent6" hlink="hlink" folHlink="folHlink"/>
  <p:hf hdr="0" dt="0"/>
  <p:notesStyle>
    <a:lvl1pPr marL="158750" indent="0" algn="l" defTabSz="914400" rtl="0" eaLnBrk="1" latinLnBrk="0" hangingPunct="1">
      <a:buNone/>
      <a:tabLst/>
      <a:defRPr sz="8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lucene.apache.org/solr/guide/6_6/tokenizers.html"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lucene.apache.org/solr/guide/6_6/charfilterfactories.html" TargetMode="External"/><Relationship Id="rId4" Type="http://schemas.openxmlformats.org/officeDocument/2006/relationships/hyperlink" Target="https://lucene.apache.org/solr/guide/6_6/filter-descriptions.html"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lucene.apache.org/solr/guide/6_6/tokenizers.html"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lucene.apache.org/solr/guide/6_6/filter-descriptions.html"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lucene.apache.org/solr/guide/6_6/tokenizers.html"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lucene.apache.org/solr/guide/6_6/filter-descriptions.html"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The goal of this Discussion Module is to learn to use the various tools that surround DSE</a:t>
            </a:r>
            <a:r>
              <a:rPr lang="en-US" baseline="0" dirty="0" smtClean="0"/>
              <a:t> Search, and Apache </a:t>
            </a:r>
            <a:r>
              <a:rPr lang="en-US" baseline="0" dirty="0" err="1" smtClean="0"/>
              <a:t>Solr</a:t>
            </a:r>
            <a:r>
              <a:rPr lang="en-US" baseline="0" dirty="0" smtClean="0"/>
              <a:t>; the </a:t>
            </a:r>
            <a:r>
              <a:rPr lang="en-US" baseline="0" dirty="0" err="1" smtClean="0"/>
              <a:t>Solr</a:t>
            </a:r>
            <a:r>
              <a:rPr lang="en-US" baseline="0" dirty="0" smtClean="0"/>
              <a:t> Admin screen, </a:t>
            </a:r>
            <a:r>
              <a:rPr lang="en-US" baseline="0" dirty="0" err="1" smtClean="0"/>
              <a:t>LuKE</a:t>
            </a:r>
            <a:r>
              <a:rPr lang="en-US" baseline="0" dirty="0" smtClean="0"/>
              <a:t>, </a:t>
            </a:r>
            <a:r>
              <a:rPr lang="en-US" baseline="0" dirty="0" err="1" smtClean="0"/>
              <a:t>dsetool</a:t>
            </a:r>
            <a:r>
              <a:rPr lang="en-US" baseline="0" dirty="0" smtClean="0"/>
              <a:t>, other.</a:t>
            </a:r>
          </a:p>
          <a:p>
            <a:endParaRPr lang="en-US" baseline="0" dirty="0" smtClean="0"/>
          </a:p>
          <a:p>
            <a:r>
              <a:rPr lang="en-US" baseline="0" dirty="0" smtClean="0"/>
              <a:t>To that end, we also introduce additional DSE Search objects.</a:t>
            </a:r>
            <a:endParaRPr lang="en-US" dirty="0"/>
          </a:p>
        </p:txBody>
      </p:sp>
    </p:spTree>
    <p:extLst>
      <p:ext uri="{BB962C8B-B14F-4D97-AF65-F5344CB8AC3E}">
        <p14:creationId xmlns:p14="http://schemas.microsoft.com/office/powerpoint/2010/main" val="11163643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All new code-</a:t>
            </a:r>
          </a:p>
          <a:p>
            <a:endParaRPr lang="en-US" dirty="0" smtClean="0"/>
          </a:p>
          <a:p>
            <a:pPr marL="330200" indent="-171450">
              <a:buFont typeface="Arial" pitchFamily="34" charset="0"/>
              <a:buChar char="•"/>
            </a:pPr>
            <a:r>
              <a:rPr lang="en-US" dirty="0" smtClean="0"/>
              <a:t>First we add a field type, then we</a:t>
            </a:r>
            <a:r>
              <a:rPr lang="en-US" baseline="0" dirty="0" smtClean="0"/>
              <a:t> add a field to the DSE Search index.</a:t>
            </a:r>
          </a:p>
          <a:p>
            <a:pPr marL="330200" indent="-171450">
              <a:buFont typeface="Arial" pitchFamily="34" charset="0"/>
              <a:buChar char="•"/>
            </a:pPr>
            <a:r>
              <a:rPr lang="en-US" baseline="0" dirty="0" smtClean="0"/>
              <a:t>This is an example with a char filter, then </a:t>
            </a:r>
            <a:r>
              <a:rPr lang="en-US" baseline="0" dirty="0" err="1" smtClean="0"/>
              <a:t>tokenizer</a:t>
            </a:r>
            <a:r>
              <a:rPr lang="en-US" baseline="0" dirty="0" smtClean="0"/>
              <a:t>, then filter.</a:t>
            </a:r>
          </a:p>
          <a:p>
            <a:pPr marL="330200" indent="-171450">
              <a:buFont typeface="Arial" pitchFamily="34" charset="0"/>
              <a:buChar char="•"/>
            </a:pPr>
            <a:r>
              <a:rPr lang="en-US" baseline="0" dirty="0" smtClean="0"/>
              <a:t>Reload and rebuild.</a:t>
            </a:r>
          </a:p>
          <a:p>
            <a:pPr marL="330200" indent="-171450">
              <a:buFont typeface="Arial" pitchFamily="34" charset="0"/>
              <a:buChar char="•"/>
            </a:pPr>
            <a:endParaRPr lang="en-US" baseline="0" dirty="0" smtClean="0"/>
          </a:p>
          <a:p>
            <a:pPr marL="158750" indent="0">
              <a:buFont typeface="Arial" pitchFamily="34" charset="0"/>
              <a:buNone/>
            </a:pPr>
            <a:r>
              <a:rPr lang="en-US" baseline="0" dirty="0" smtClean="0"/>
              <a:t>Reference </a:t>
            </a:r>
            <a:r>
              <a:rPr lang="en-US" baseline="0" dirty="0" err="1" smtClean="0"/>
              <a:t>Urls</a:t>
            </a:r>
            <a:r>
              <a:rPr lang="en-US" baseline="0" dirty="0" smtClean="0"/>
              <a:t>:</a:t>
            </a:r>
          </a:p>
          <a:p>
            <a:pPr lvl="1"/>
            <a:r>
              <a:rPr lang="en-US" sz="1600" kern="1200" dirty="0" smtClean="0">
                <a:solidFill>
                  <a:schemeClr val="tx1"/>
                </a:solidFill>
                <a:hlinkClick r:id="rId3"/>
              </a:rPr>
              <a:t>https://lucene.apache.org/solr/guide/6_6/tokenizers.html</a:t>
            </a:r>
            <a:endParaRPr lang="en-US" sz="1600" kern="1200" dirty="0" smtClean="0">
              <a:solidFill>
                <a:schemeClr val="tx1"/>
              </a:solidFill>
            </a:endParaRPr>
          </a:p>
          <a:p>
            <a:pPr lvl="1"/>
            <a:r>
              <a:rPr lang="en-US" sz="1600" kern="1200" dirty="0" smtClean="0">
                <a:solidFill>
                  <a:schemeClr val="tx1"/>
                </a:solidFill>
                <a:hlinkClick r:id="rId4"/>
              </a:rPr>
              <a:t>https://lucene.apache.org/solr/guide/6_6/filter-descriptions.html</a:t>
            </a:r>
            <a:endParaRPr lang="en-US" sz="1600" kern="1200" dirty="0" smtClean="0">
              <a:solidFill>
                <a:schemeClr val="tx1"/>
              </a:solidFill>
            </a:endParaRPr>
          </a:p>
          <a:p>
            <a:pPr lvl="1"/>
            <a:endParaRPr lang="en-US" sz="1600" kern="1200" dirty="0" smtClean="0">
              <a:solidFill>
                <a:schemeClr val="tx1"/>
              </a:solidFill>
              <a:hlinkClick r:id="rId5"/>
            </a:endParaRPr>
          </a:p>
          <a:p>
            <a:pPr lvl="1"/>
            <a:r>
              <a:rPr lang="en-US" sz="800" kern="1200" dirty="0" smtClean="0">
                <a:solidFill>
                  <a:schemeClr val="tx1"/>
                </a:solidFill>
                <a:hlinkClick r:id="rId5"/>
              </a:rPr>
              <a:t>https://lucene.apache.org/solr/guide/6_6/charfilterfactories.html</a:t>
            </a:r>
            <a:endParaRPr lang="en-US" sz="800" kern="1200" dirty="0" smtClean="0">
              <a:solidFill>
                <a:schemeClr val="tx1"/>
              </a:solidFill>
            </a:endParaRPr>
          </a:p>
          <a:p>
            <a:pPr lvl="1"/>
            <a:endParaRPr lang="en-US" sz="800" kern="1200" dirty="0" smtClean="0">
              <a:solidFill>
                <a:schemeClr val="tx1"/>
              </a:solidFill>
            </a:endParaRPr>
          </a:p>
          <a:p>
            <a:pPr lvl="0"/>
            <a:endParaRPr lang="en-US" sz="800" kern="1200" dirty="0" smtClean="0">
              <a:solidFill>
                <a:schemeClr val="tx1"/>
              </a:solidFill>
              <a:latin typeface="+mn-lt"/>
              <a:ea typeface="+mn-ea"/>
              <a:cs typeface="+mn-cs"/>
            </a:endParaRPr>
          </a:p>
          <a:p>
            <a:pPr lvl="0"/>
            <a:r>
              <a:rPr lang="en-US" sz="800" kern="1200" dirty="0" err="1" smtClean="0">
                <a:solidFill>
                  <a:schemeClr val="tx1"/>
                </a:solidFill>
                <a:latin typeface="+mn-lt"/>
                <a:ea typeface="+mn-ea"/>
                <a:cs typeface="+mn-cs"/>
              </a:rPr>
              <a:t>HTMLStripCharFilter</a:t>
            </a:r>
            <a:r>
              <a:rPr lang="en-US" sz="800" kern="1200" dirty="0" smtClean="0">
                <a:solidFill>
                  <a:schemeClr val="tx1"/>
                </a:solidFill>
                <a:latin typeface="+mn-lt"/>
                <a:ea typeface="+mn-ea"/>
                <a:cs typeface="+mn-cs"/>
              </a:rPr>
              <a:t>. </a:t>
            </a:r>
          </a:p>
          <a:p>
            <a:pPr lvl="0"/>
            <a:r>
              <a:rPr lang="en-US" sz="800" kern="1200" dirty="0" smtClean="0">
                <a:solidFill>
                  <a:schemeClr val="tx1"/>
                </a:solidFill>
                <a:latin typeface="+mn-lt"/>
                <a:ea typeface="+mn-ea"/>
                <a:cs typeface="+mn-cs"/>
              </a:rPr>
              <a:t>This </a:t>
            </a:r>
            <a:r>
              <a:rPr lang="en-US" sz="800" kern="1200" dirty="0" err="1" smtClean="0">
                <a:solidFill>
                  <a:schemeClr val="tx1"/>
                </a:solidFill>
                <a:latin typeface="+mn-lt"/>
                <a:ea typeface="+mn-ea"/>
                <a:cs typeface="+mn-cs"/>
              </a:rPr>
              <a:t>CharFilter</a:t>
            </a:r>
            <a:r>
              <a:rPr lang="en-US" sz="800" kern="1200" dirty="0" smtClean="0">
                <a:solidFill>
                  <a:schemeClr val="tx1"/>
                </a:solidFill>
                <a:latin typeface="+mn-lt"/>
                <a:ea typeface="+mn-ea"/>
                <a:cs typeface="+mn-cs"/>
              </a:rPr>
              <a:t> strips HTML from the input stream and passes the result to another </a:t>
            </a:r>
            <a:r>
              <a:rPr lang="en-US" sz="800" kern="1200" dirty="0" err="1" smtClean="0">
                <a:solidFill>
                  <a:schemeClr val="tx1"/>
                </a:solidFill>
                <a:latin typeface="+mn-lt"/>
                <a:ea typeface="+mn-ea"/>
                <a:cs typeface="+mn-cs"/>
              </a:rPr>
              <a:t>CharFilter</a:t>
            </a:r>
            <a:r>
              <a:rPr lang="en-US" sz="800" kern="1200" dirty="0" smtClean="0">
                <a:solidFill>
                  <a:schemeClr val="tx1"/>
                </a:solidFill>
                <a:latin typeface="+mn-lt"/>
                <a:ea typeface="+mn-ea"/>
                <a:cs typeface="+mn-cs"/>
              </a:rPr>
              <a:t> or a </a:t>
            </a:r>
            <a:r>
              <a:rPr lang="en-US" sz="800" kern="1200" dirty="0" err="1" smtClean="0">
                <a:solidFill>
                  <a:schemeClr val="tx1"/>
                </a:solidFill>
                <a:latin typeface="+mn-lt"/>
                <a:ea typeface="+mn-ea"/>
                <a:cs typeface="+mn-cs"/>
              </a:rPr>
              <a:t>Tokenizer</a:t>
            </a:r>
            <a:r>
              <a:rPr lang="en-US" sz="800" kern="1200" dirty="0" smtClean="0">
                <a:solidFill>
                  <a:schemeClr val="tx1"/>
                </a:solidFill>
                <a:latin typeface="+mn-lt"/>
                <a:ea typeface="+mn-ea"/>
                <a:cs typeface="+mn-cs"/>
              </a:rPr>
              <a:t>.</a:t>
            </a:r>
          </a:p>
          <a:p>
            <a:pPr lvl="0"/>
            <a:r>
              <a:rPr lang="en-US" sz="800" kern="1200" dirty="0" smtClean="0">
                <a:solidFill>
                  <a:schemeClr val="tx1"/>
                </a:solidFill>
                <a:latin typeface="+mn-lt"/>
                <a:ea typeface="+mn-ea"/>
                <a:cs typeface="+mn-cs"/>
              </a:rPr>
              <a:t>This filter:    </a:t>
            </a:r>
          </a:p>
          <a:p>
            <a:pPr lvl="0"/>
            <a:r>
              <a:rPr lang="en-US" sz="800" kern="1200" dirty="0" smtClean="0">
                <a:solidFill>
                  <a:schemeClr val="tx1"/>
                </a:solidFill>
                <a:latin typeface="+mn-lt"/>
                <a:ea typeface="+mn-ea"/>
                <a:cs typeface="+mn-cs"/>
              </a:rPr>
              <a:t>Removes HTML/XML tags while preserving other content.    </a:t>
            </a:r>
          </a:p>
          <a:p>
            <a:pPr lvl="0"/>
            <a:r>
              <a:rPr lang="en-US" sz="800" kern="1200" dirty="0" smtClean="0">
                <a:solidFill>
                  <a:schemeClr val="tx1"/>
                </a:solidFill>
                <a:latin typeface="+mn-lt"/>
                <a:ea typeface="+mn-ea"/>
                <a:cs typeface="+mn-cs"/>
              </a:rPr>
              <a:t>Removes attributes within tags and supports optional attribute quoting.    </a:t>
            </a:r>
          </a:p>
          <a:p>
            <a:pPr lvl="0"/>
            <a:r>
              <a:rPr lang="en-US" sz="800" kern="1200" dirty="0" smtClean="0">
                <a:solidFill>
                  <a:schemeClr val="tx1"/>
                </a:solidFill>
                <a:latin typeface="+mn-lt"/>
                <a:ea typeface="+mn-ea"/>
                <a:cs typeface="+mn-cs"/>
              </a:rPr>
              <a:t>Removes XML processing instructions, such as: &lt;?foo bar?&gt;    </a:t>
            </a:r>
          </a:p>
          <a:p>
            <a:pPr lvl="0"/>
            <a:r>
              <a:rPr lang="en-US" sz="800" kern="1200" dirty="0" smtClean="0">
                <a:solidFill>
                  <a:schemeClr val="tx1"/>
                </a:solidFill>
                <a:latin typeface="+mn-lt"/>
                <a:ea typeface="+mn-ea"/>
                <a:cs typeface="+mn-cs"/>
              </a:rPr>
              <a:t>Removes XML comments.    </a:t>
            </a:r>
          </a:p>
          <a:p>
            <a:pPr lvl="0"/>
            <a:r>
              <a:rPr lang="en-US" sz="800" kern="1200" dirty="0" smtClean="0">
                <a:solidFill>
                  <a:schemeClr val="tx1"/>
                </a:solidFill>
                <a:latin typeface="+mn-lt"/>
                <a:ea typeface="+mn-ea"/>
                <a:cs typeface="+mn-cs"/>
              </a:rPr>
              <a:t>Removes XML elements starting with &lt;!&gt;.    </a:t>
            </a:r>
          </a:p>
          <a:p>
            <a:pPr lvl="0"/>
            <a:r>
              <a:rPr lang="en-US" sz="800" kern="1200" dirty="0" smtClean="0">
                <a:solidFill>
                  <a:schemeClr val="tx1"/>
                </a:solidFill>
                <a:latin typeface="+mn-lt"/>
                <a:ea typeface="+mn-ea"/>
                <a:cs typeface="+mn-cs"/>
              </a:rPr>
              <a:t>Removes contents of &lt;script&gt; and &lt;style&gt; elements.    </a:t>
            </a:r>
          </a:p>
          <a:p>
            <a:pPr lvl="0"/>
            <a:r>
              <a:rPr lang="en-US" sz="800" kern="1200" dirty="0" smtClean="0">
                <a:solidFill>
                  <a:schemeClr val="tx1"/>
                </a:solidFill>
                <a:latin typeface="+mn-lt"/>
                <a:ea typeface="+mn-ea"/>
                <a:cs typeface="+mn-cs"/>
              </a:rPr>
              <a:t>Handles XML comments inside these elements (normal comment processing will not always work).    </a:t>
            </a:r>
          </a:p>
          <a:p>
            <a:pPr lvl="0"/>
            <a:r>
              <a:rPr lang="en-US" sz="800" kern="1200" dirty="0" smtClean="0">
                <a:solidFill>
                  <a:schemeClr val="tx1"/>
                </a:solidFill>
                <a:latin typeface="+mn-lt"/>
                <a:ea typeface="+mn-ea"/>
                <a:cs typeface="+mn-cs"/>
              </a:rPr>
              <a:t>Replaces numeric character entities references like &amp;#65; or &amp;#x7f; with the corresponding character.  </a:t>
            </a:r>
          </a:p>
          <a:p>
            <a:pPr lvl="0"/>
            <a:r>
              <a:rPr lang="en-US" sz="800" kern="1200" dirty="0" smtClean="0">
                <a:solidFill>
                  <a:schemeClr val="tx1"/>
                </a:solidFill>
                <a:latin typeface="+mn-lt"/>
                <a:ea typeface="+mn-ea"/>
                <a:cs typeface="+mn-cs"/>
              </a:rPr>
              <a:t>  </a:t>
            </a:r>
          </a:p>
          <a:p>
            <a:pPr lvl="0"/>
            <a:r>
              <a:rPr lang="en-US" sz="800" kern="1200" dirty="0" smtClean="0">
                <a:solidFill>
                  <a:schemeClr val="tx1"/>
                </a:solidFill>
                <a:latin typeface="+mn-lt"/>
                <a:ea typeface="+mn-ea"/>
                <a:cs typeface="+mn-cs"/>
              </a:rPr>
              <a:t>The terminating ';' is optional if the entity reference at the end of the input; otherwise the terminating ';' is mandatory, to avoid false matches on something like "</a:t>
            </a:r>
            <a:r>
              <a:rPr lang="en-US" sz="800" kern="1200" dirty="0" err="1" smtClean="0">
                <a:solidFill>
                  <a:schemeClr val="tx1"/>
                </a:solidFill>
                <a:latin typeface="+mn-lt"/>
                <a:ea typeface="+mn-ea"/>
                <a:cs typeface="+mn-cs"/>
              </a:rPr>
              <a:t>Alpha&amp;Omega</a:t>
            </a:r>
            <a:r>
              <a:rPr lang="en-US" sz="800" kern="1200" dirty="0" smtClean="0">
                <a:solidFill>
                  <a:schemeClr val="tx1"/>
                </a:solidFill>
                <a:latin typeface="+mn-lt"/>
                <a:ea typeface="+mn-ea"/>
                <a:cs typeface="+mn-cs"/>
              </a:rPr>
              <a:t> Corp".    </a:t>
            </a:r>
          </a:p>
          <a:p>
            <a:pPr lvl="0"/>
            <a:r>
              <a:rPr lang="en-US" sz="800" kern="1200" dirty="0" smtClean="0">
                <a:solidFill>
                  <a:schemeClr val="tx1"/>
                </a:solidFill>
                <a:latin typeface="+mn-lt"/>
                <a:ea typeface="+mn-ea"/>
                <a:cs typeface="+mn-cs"/>
              </a:rPr>
              <a:t>Replaces all named character entity references with the corresponding character.    </a:t>
            </a:r>
          </a:p>
          <a:p>
            <a:pPr lvl="0"/>
            <a:r>
              <a:rPr lang="en-US" sz="800" kern="1200" dirty="0" smtClean="0">
                <a:solidFill>
                  <a:schemeClr val="tx1"/>
                </a:solidFill>
                <a:latin typeface="+mn-lt"/>
                <a:ea typeface="+mn-ea"/>
                <a:cs typeface="+mn-cs"/>
              </a:rPr>
              <a:t>&amp;</a:t>
            </a:r>
            <a:r>
              <a:rPr lang="en-US" sz="800" kern="1200" dirty="0" err="1" smtClean="0">
                <a:solidFill>
                  <a:schemeClr val="tx1"/>
                </a:solidFill>
                <a:latin typeface="+mn-lt"/>
                <a:ea typeface="+mn-ea"/>
                <a:cs typeface="+mn-cs"/>
              </a:rPr>
              <a:t>nbsp</a:t>
            </a:r>
            <a:r>
              <a:rPr lang="en-US" sz="800" kern="1200" dirty="0" smtClean="0">
                <a:solidFill>
                  <a:schemeClr val="tx1"/>
                </a:solidFill>
                <a:latin typeface="+mn-lt"/>
                <a:ea typeface="+mn-ea"/>
                <a:cs typeface="+mn-cs"/>
              </a:rPr>
              <a:t>; is replaced with a space instead of the 0xa0 character.    </a:t>
            </a:r>
          </a:p>
          <a:p>
            <a:pPr lvl="0"/>
            <a:r>
              <a:rPr lang="en-US" sz="800" kern="1200" dirty="0" smtClean="0">
                <a:solidFill>
                  <a:schemeClr val="tx1"/>
                </a:solidFill>
                <a:latin typeface="+mn-lt"/>
                <a:ea typeface="+mn-ea"/>
                <a:cs typeface="+mn-cs"/>
              </a:rPr>
              <a:t>Newlines are substituted for block-level elements.    </a:t>
            </a:r>
          </a:p>
          <a:p>
            <a:pPr lvl="0"/>
            <a:r>
              <a:rPr lang="en-US" sz="800" kern="1200" dirty="0" smtClean="0">
                <a:solidFill>
                  <a:schemeClr val="tx1"/>
                </a:solidFill>
                <a:latin typeface="+mn-lt"/>
                <a:ea typeface="+mn-ea"/>
                <a:cs typeface="+mn-cs"/>
              </a:rPr>
              <a:t>&lt;CDATA&gt; sections are recognized.    </a:t>
            </a:r>
          </a:p>
          <a:p>
            <a:pPr lvl="0"/>
            <a:r>
              <a:rPr lang="en-US" sz="800" kern="1200" dirty="0" smtClean="0">
                <a:solidFill>
                  <a:schemeClr val="tx1"/>
                </a:solidFill>
                <a:latin typeface="+mn-lt"/>
                <a:ea typeface="+mn-ea"/>
                <a:cs typeface="+mn-cs"/>
              </a:rPr>
              <a:t>Inline tags, such as &lt;b&gt;, &lt;i&gt;, or &lt;span&gt; will be removed.    </a:t>
            </a:r>
          </a:p>
          <a:p>
            <a:pPr lvl="0"/>
            <a:r>
              <a:rPr lang="en-US" sz="800" kern="1200" dirty="0" smtClean="0">
                <a:solidFill>
                  <a:schemeClr val="tx1"/>
                </a:solidFill>
                <a:latin typeface="+mn-lt"/>
                <a:ea typeface="+mn-ea"/>
                <a:cs typeface="+mn-cs"/>
              </a:rPr>
              <a:t>Uppercase character entities like </a:t>
            </a:r>
            <a:r>
              <a:rPr lang="en-US" sz="800" kern="1200" dirty="0" err="1" smtClean="0">
                <a:solidFill>
                  <a:schemeClr val="tx1"/>
                </a:solidFill>
                <a:latin typeface="+mn-lt"/>
                <a:ea typeface="+mn-ea"/>
                <a:cs typeface="+mn-cs"/>
              </a:rPr>
              <a:t>quot</a:t>
            </a:r>
            <a:r>
              <a:rPr lang="en-US" sz="800" kern="1200" dirty="0" smtClean="0">
                <a:solidFill>
                  <a:schemeClr val="tx1"/>
                </a:solidFill>
                <a:latin typeface="+mn-lt"/>
                <a:ea typeface="+mn-ea"/>
                <a:cs typeface="+mn-cs"/>
              </a:rPr>
              <a:t>, </a:t>
            </a:r>
            <a:r>
              <a:rPr lang="en-US" sz="800" kern="1200" dirty="0" err="1" smtClean="0">
                <a:solidFill>
                  <a:schemeClr val="tx1"/>
                </a:solidFill>
                <a:latin typeface="+mn-lt"/>
                <a:ea typeface="+mn-ea"/>
                <a:cs typeface="+mn-cs"/>
              </a:rPr>
              <a:t>gt</a:t>
            </a:r>
            <a:r>
              <a:rPr lang="en-US" sz="800" kern="1200" dirty="0" smtClean="0">
                <a:solidFill>
                  <a:schemeClr val="tx1"/>
                </a:solidFill>
                <a:latin typeface="+mn-lt"/>
                <a:ea typeface="+mn-ea"/>
                <a:cs typeface="+mn-cs"/>
              </a:rPr>
              <a:t>, </a:t>
            </a:r>
            <a:r>
              <a:rPr lang="en-US" sz="800" kern="1200" dirty="0" err="1" smtClean="0">
                <a:solidFill>
                  <a:schemeClr val="tx1"/>
                </a:solidFill>
                <a:latin typeface="+mn-lt"/>
                <a:ea typeface="+mn-ea"/>
                <a:cs typeface="+mn-cs"/>
              </a:rPr>
              <a:t>lt</a:t>
            </a:r>
            <a:r>
              <a:rPr lang="en-US" sz="800" kern="1200" dirty="0" smtClean="0">
                <a:solidFill>
                  <a:schemeClr val="tx1"/>
                </a:solidFill>
                <a:latin typeface="+mn-lt"/>
                <a:ea typeface="+mn-ea"/>
                <a:cs typeface="+mn-cs"/>
              </a:rPr>
              <a:t> and amp are recognized and handled as lowercase.</a:t>
            </a:r>
            <a:endParaRPr lang="en-US" dirty="0"/>
          </a:p>
        </p:txBody>
      </p:sp>
    </p:spTree>
    <p:extLst>
      <p:ext uri="{BB962C8B-B14F-4D97-AF65-F5344CB8AC3E}">
        <p14:creationId xmlns:p14="http://schemas.microsoft.com/office/powerpoint/2010/main" val="1576737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t>Three sample rows, one</a:t>
            </a:r>
            <a:r>
              <a:rPr lang="en-US" baseline="0" dirty="0" smtClean="0"/>
              <a:t> test</a:t>
            </a:r>
            <a:r>
              <a:rPr lang="en-US" dirty="0" smtClean="0"/>
              <a:t> query-</a:t>
            </a:r>
          </a:p>
          <a:p>
            <a:pPr marL="158750" indent="0">
              <a:buFont typeface="Arial" pitchFamily="34" charset="0"/>
              <a:buNone/>
            </a:pPr>
            <a:endParaRPr lang="en-US" dirty="0" smtClean="0"/>
          </a:p>
          <a:p>
            <a:pPr marL="330200" indent="-171450">
              <a:buFont typeface="Arial" pitchFamily="34" charset="0"/>
              <a:buChar char="•"/>
            </a:pPr>
            <a:r>
              <a:rPr lang="en-US" dirty="0" smtClean="0"/>
              <a:t>Which rows are returned from the query ?</a:t>
            </a:r>
          </a:p>
          <a:p>
            <a:pPr marL="330200" indent="-171450">
              <a:buFont typeface="Arial" pitchFamily="34" charset="0"/>
              <a:buChar char="•"/>
            </a:pPr>
            <a:r>
              <a:rPr lang="en-US" dirty="0" smtClean="0"/>
              <a:t>What col5</a:t>
            </a:r>
            <a:r>
              <a:rPr lang="en-US" baseline="0" dirty="0" smtClean="0"/>
              <a:t> column</a:t>
            </a:r>
            <a:r>
              <a:rPr lang="en-US" dirty="0" smtClean="0"/>
              <a:t> value is returned from the query ?</a:t>
            </a:r>
          </a:p>
          <a:p>
            <a:endParaRPr lang="en-US" dirty="0"/>
          </a:p>
        </p:txBody>
      </p:sp>
    </p:spTree>
    <p:extLst>
      <p:ext uri="{BB962C8B-B14F-4D97-AF65-F5344CB8AC3E}">
        <p14:creationId xmlns:p14="http://schemas.microsoft.com/office/powerpoint/2010/main" val="38014765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All new code-</a:t>
            </a:r>
          </a:p>
          <a:p>
            <a:endParaRPr lang="en-US" dirty="0" smtClean="0"/>
          </a:p>
          <a:p>
            <a:pPr marL="330200" indent="-171450">
              <a:buFont typeface="Arial" pitchFamily="34" charset="0"/>
              <a:buChar char="•"/>
            </a:pPr>
            <a:r>
              <a:rPr lang="en-US" dirty="0" smtClean="0"/>
              <a:t>Adding the field types.</a:t>
            </a:r>
          </a:p>
          <a:p>
            <a:pPr marL="330200" indent="-171450">
              <a:buFont typeface="Arial" pitchFamily="34" charset="0"/>
              <a:buChar char="•"/>
            </a:pPr>
            <a:r>
              <a:rPr lang="en-US" dirty="0" err="1" smtClean="0"/>
              <a:t>StrField</a:t>
            </a:r>
            <a:r>
              <a:rPr lang="en-US" dirty="0" smtClean="0"/>
              <a:t> versus </a:t>
            </a:r>
            <a:r>
              <a:rPr lang="en-US" dirty="0" err="1" smtClean="0"/>
              <a:t>TextField</a:t>
            </a:r>
            <a:r>
              <a:rPr lang="en-US" dirty="0" smtClean="0"/>
              <a:t>, what is the difference ?</a:t>
            </a:r>
          </a:p>
          <a:p>
            <a:pPr marL="330200" indent="-171450">
              <a:buFont typeface="Arial" pitchFamily="34" charset="0"/>
              <a:buChar char="•"/>
            </a:pPr>
            <a:r>
              <a:rPr lang="en-US" dirty="0" smtClean="0"/>
              <a:t>What </a:t>
            </a:r>
            <a:r>
              <a:rPr lang="en-US" dirty="0" err="1" smtClean="0"/>
              <a:t>tokenizer</a:t>
            </a:r>
            <a:r>
              <a:rPr lang="en-US" dirty="0" smtClean="0"/>
              <a:t> is in effect for each ?</a:t>
            </a:r>
            <a:endParaRPr lang="en-US" dirty="0"/>
          </a:p>
        </p:txBody>
      </p:sp>
    </p:spTree>
    <p:extLst>
      <p:ext uri="{BB962C8B-B14F-4D97-AF65-F5344CB8AC3E}">
        <p14:creationId xmlns:p14="http://schemas.microsoft.com/office/powerpoint/2010/main" val="3871299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All new code-</a:t>
            </a:r>
          </a:p>
          <a:p>
            <a:endParaRPr lang="en-US" dirty="0" smtClean="0"/>
          </a:p>
          <a:p>
            <a:pPr marL="330200" indent="-171450">
              <a:buFont typeface="Arial" pitchFamily="34" charset="0"/>
              <a:buChar char="•"/>
            </a:pPr>
            <a:r>
              <a:rPr lang="en-US" dirty="0" smtClean="0"/>
              <a:t>Adding the fields.</a:t>
            </a:r>
          </a:p>
          <a:p>
            <a:pPr marL="330200" indent="-171450">
              <a:buFont typeface="Arial" pitchFamily="34" charset="0"/>
              <a:buChar char="•"/>
            </a:pPr>
            <a:r>
              <a:rPr lang="en-US" dirty="0" smtClean="0"/>
              <a:t>RELOAD,</a:t>
            </a:r>
            <a:r>
              <a:rPr lang="en-US" baseline="0" dirty="0" smtClean="0"/>
              <a:t> REBUILD.</a:t>
            </a:r>
          </a:p>
          <a:p>
            <a:pPr marL="330200" indent="-171450">
              <a:buFont typeface="Arial" pitchFamily="34" charset="0"/>
              <a:buChar char="•"/>
            </a:pPr>
            <a:endParaRPr lang="en-US" baseline="0" dirty="0" smtClean="0"/>
          </a:p>
          <a:p>
            <a:pPr marL="158750" indent="0">
              <a:buFont typeface="Arial" pitchFamily="34" charset="0"/>
              <a:buNone/>
            </a:pPr>
            <a:r>
              <a:rPr lang="en-US" baseline="0" dirty="0" smtClean="0"/>
              <a:t>COMMIT SEARCH INDEX; based on the specific (tunable) DSE run time configuration, changes to the DSE table proper may not immediately see their changes reflected in the DSE Search index. this command, used for programming/testing, hastens that change propagation.</a:t>
            </a:r>
            <a:endParaRPr lang="en-US" dirty="0"/>
          </a:p>
        </p:txBody>
      </p:sp>
    </p:spTree>
    <p:extLst>
      <p:ext uri="{BB962C8B-B14F-4D97-AF65-F5344CB8AC3E}">
        <p14:creationId xmlns:p14="http://schemas.microsoft.com/office/powerpoint/2010/main" val="368713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Running each of the five queries above:</a:t>
            </a:r>
          </a:p>
          <a:p>
            <a:endParaRPr lang="en-US" dirty="0" smtClean="0"/>
          </a:p>
          <a:p>
            <a:pPr marL="330200" indent="-171450">
              <a:buFont typeface="Arial" pitchFamily="34" charset="0"/>
              <a:buChar char="•"/>
            </a:pPr>
            <a:r>
              <a:rPr lang="en-US" dirty="0" smtClean="0"/>
              <a:t>Why do some of the queries fail ?</a:t>
            </a:r>
            <a:endParaRPr lang="en-US" dirty="0"/>
          </a:p>
        </p:txBody>
      </p:sp>
    </p:spTree>
    <p:extLst>
      <p:ext uri="{BB962C8B-B14F-4D97-AF65-F5344CB8AC3E}">
        <p14:creationId xmlns:p14="http://schemas.microsoft.com/office/powerpoint/2010/main" val="33833036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This</a:t>
            </a:r>
            <a:r>
              <a:rPr lang="en-US" baseline="0" dirty="0" smtClean="0"/>
              <a:t> page marks the end of the (end to end) example; delivering case insensitive synonym using DSE Search.</a:t>
            </a:r>
          </a:p>
          <a:p>
            <a:endParaRPr lang="en-US" baseline="0" dirty="0" smtClean="0"/>
          </a:p>
        </p:txBody>
      </p:sp>
    </p:spTree>
    <p:extLst>
      <p:ext uri="{BB962C8B-B14F-4D97-AF65-F5344CB8AC3E}">
        <p14:creationId xmlns:p14="http://schemas.microsoft.com/office/powerpoint/2010/main" val="23389412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With the examples in place (previous pages), now we begin to discuss tools</a:t>
            </a:r>
            <a:r>
              <a:rPr lang="en-US" baseline="0" dirty="0" smtClean="0"/>
              <a:t> for debugging and validating our DSE Search objects.</a:t>
            </a:r>
          </a:p>
          <a:p>
            <a:endParaRPr lang="en-US" baseline="0" dirty="0" smtClean="0"/>
          </a:p>
          <a:p>
            <a:r>
              <a:rPr lang="en-US" baseline="0" dirty="0" smtClean="0"/>
              <a:t>The Apache </a:t>
            </a:r>
            <a:r>
              <a:rPr lang="en-US" baseline="0" dirty="0" err="1" smtClean="0"/>
              <a:t>Solr</a:t>
            </a:r>
            <a:r>
              <a:rPr lang="en-US" baseline="0" dirty="0" smtClean="0"/>
              <a:t> Admin IU, a thin client (Web page), is installed and activated automatically when using DSE Search.  </a:t>
            </a:r>
            <a:endParaRPr lang="en-US" dirty="0"/>
          </a:p>
        </p:txBody>
      </p:sp>
    </p:spTree>
    <p:extLst>
      <p:ext uri="{BB962C8B-B14F-4D97-AF65-F5344CB8AC3E}">
        <p14:creationId xmlns:p14="http://schemas.microsoft.com/office/powerpoint/2010/main" val="12758946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The </a:t>
            </a:r>
            <a:r>
              <a:rPr lang="en-US" dirty="0" err="1" smtClean="0"/>
              <a:t>Solr</a:t>
            </a:r>
            <a:r>
              <a:rPr lang="en-US" dirty="0" smtClean="0"/>
              <a:t> Admin UI has:</a:t>
            </a:r>
          </a:p>
          <a:p>
            <a:endParaRPr lang="en-US" dirty="0" smtClean="0"/>
          </a:p>
          <a:p>
            <a:pPr marL="330200" indent="-171450">
              <a:buFont typeface="Arial" pitchFamily="34" charset="0"/>
              <a:buChar char="•"/>
            </a:pPr>
            <a:r>
              <a:rPr lang="en-US" dirty="0" smtClean="0"/>
              <a:t>A left</a:t>
            </a:r>
            <a:r>
              <a:rPr lang="en-US" baseline="0" dirty="0" smtClean="0"/>
              <a:t> navigation panel, and a right, main content frame.</a:t>
            </a:r>
          </a:p>
          <a:p>
            <a:pPr marL="330200" indent="-171450">
              <a:buFont typeface="Arial" pitchFamily="34" charset="0"/>
              <a:buChar char="•"/>
            </a:pPr>
            <a:r>
              <a:rPr lang="en-US" baseline="0" dirty="0" smtClean="0"/>
              <a:t>Initially the left navigation panel offers 5 choices (TABs).</a:t>
            </a:r>
          </a:p>
          <a:p>
            <a:pPr marL="330200" indent="-171450">
              <a:buFont typeface="Arial" pitchFamily="34" charset="0"/>
              <a:buChar char="•"/>
            </a:pPr>
            <a:endParaRPr lang="en-US" baseline="0" dirty="0" smtClean="0"/>
          </a:p>
          <a:p>
            <a:pPr marL="628650" lvl="1" indent="-171450">
              <a:buFont typeface="Arial" pitchFamily="34" charset="0"/>
              <a:buChar char="•"/>
            </a:pPr>
            <a:r>
              <a:rPr lang="en-US" baseline="0" dirty="0" smtClean="0"/>
              <a:t>These 5 TABs are largely read only.</a:t>
            </a:r>
          </a:p>
          <a:p>
            <a:pPr marL="628650" lvl="1" indent="-171450">
              <a:buFont typeface="Arial" pitchFamily="34" charset="0"/>
              <a:buChar char="•"/>
            </a:pPr>
            <a:r>
              <a:rPr lang="en-US" baseline="0" dirty="0" smtClean="0"/>
              <a:t>You might use these TABs for observe memory allocation, use. </a:t>
            </a:r>
            <a:endParaRPr lang="en-US" dirty="0"/>
          </a:p>
        </p:txBody>
      </p:sp>
    </p:spTree>
    <p:extLst>
      <p:ext uri="{BB962C8B-B14F-4D97-AF65-F5344CB8AC3E}">
        <p14:creationId xmlns:p14="http://schemas.microsoft.com/office/powerpoint/2010/main" val="1633859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After selecting a </a:t>
            </a:r>
            <a:r>
              <a:rPr lang="en-US" dirty="0" err="1" smtClean="0"/>
              <a:t>Solr</a:t>
            </a:r>
            <a:r>
              <a:rPr lang="en-US" dirty="0" smtClean="0"/>
              <a:t> Core (a DSE table</a:t>
            </a:r>
            <a:r>
              <a:rPr lang="en-US" baseline="0" dirty="0" smtClean="0"/>
              <a:t> with a DSE Search index present), additional left panel menu options appear. Some of these options are repetitive to other options in this list.</a:t>
            </a:r>
          </a:p>
          <a:p>
            <a:endParaRPr lang="en-US" baseline="0" dirty="0" smtClean="0"/>
          </a:p>
          <a:p>
            <a:r>
              <a:rPr lang="en-US" baseline="0" dirty="0" smtClean="0"/>
              <a:t>This page offers:</a:t>
            </a:r>
          </a:p>
          <a:p>
            <a:endParaRPr lang="en-US" baseline="0" dirty="0" smtClean="0"/>
          </a:p>
          <a:p>
            <a:pPr marL="330200" indent="-171450">
              <a:buFont typeface="Arial" pitchFamily="34" charset="0"/>
              <a:buChar char="•"/>
            </a:pPr>
            <a:r>
              <a:rPr lang="en-US" baseline="0" dirty="0" smtClean="0"/>
              <a:t>An overview of the table; rows counts, other.</a:t>
            </a:r>
          </a:p>
          <a:p>
            <a:pPr marL="330200" indent="-171450">
              <a:buFont typeface="Arial" pitchFamily="34" charset="0"/>
              <a:buChar char="•"/>
            </a:pPr>
            <a:r>
              <a:rPr lang="en-US" baseline="0" dirty="0" smtClean="0"/>
              <a:t>Data file locations.</a:t>
            </a:r>
            <a:endParaRPr lang="en-US" dirty="0"/>
          </a:p>
        </p:txBody>
      </p:sp>
    </p:spTree>
    <p:extLst>
      <p:ext uri="{BB962C8B-B14F-4D97-AF65-F5344CB8AC3E}">
        <p14:creationId xmlns:p14="http://schemas.microsoft.com/office/powerpoint/2010/main" val="3983898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Analysis is a very</a:t>
            </a:r>
            <a:r>
              <a:rPr lang="en-US" baseline="0" dirty="0" smtClean="0"/>
              <a:t> functional TAB-</a:t>
            </a:r>
          </a:p>
          <a:p>
            <a:endParaRPr lang="en-US" baseline="0" dirty="0" smtClean="0"/>
          </a:p>
          <a:p>
            <a:pPr marL="330200" indent="-171450">
              <a:buFont typeface="Arial" pitchFamily="34" charset="0"/>
              <a:buChar char="•"/>
            </a:pPr>
            <a:r>
              <a:rPr lang="en-US" baseline="0" dirty="0" smtClean="0"/>
              <a:t>Recall that DSE Search indexes are a table level resource. But, analyzers and related are set per column.</a:t>
            </a:r>
          </a:p>
          <a:p>
            <a:pPr marL="330200" indent="-171450">
              <a:buFont typeface="Arial" pitchFamily="34" charset="0"/>
              <a:buChar char="•"/>
            </a:pPr>
            <a:r>
              <a:rPr lang="en-US" baseline="0" dirty="0" smtClean="0"/>
              <a:t>Recall too than an analyzer may be applied to just data (INSERT, UPDATE, DELETE: index), of just to (pre-process) a query predicate (apply the same change’s to the query predicate: query), or both (index and query).</a:t>
            </a:r>
          </a:p>
          <a:p>
            <a:pPr marL="330200" indent="-171450">
              <a:buFont typeface="Arial" pitchFamily="34" charset="0"/>
              <a:buChar char="•"/>
            </a:pPr>
            <a:endParaRPr lang="en-US" baseline="0" dirty="0" smtClean="0"/>
          </a:p>
          <a:p>
            <a:pPr marL="330200" indent="-171450">
              <a:buFont typeface="Arial" pitchFamily="34" charset="0"/>
              <a:buChar char="•"/>
            </a:pPr>
            <a:r>
              <a:rPr lang="en-US" baseline="0" dirty="0" smtClean="0"/>
              <a:t>After selecting a column in the drop down list box titled, Field Name, Field Name, enter a literal string in either Index or Query, then CLICK, </a:t>
            </a:r>
            <a:r>
              <a:rPr lang="en-US" baseline="0" dirty="0" err="1" smtClean="0"/>
              <a:t>Analyse</a:t>
            </a:r>
            <a:r>
              <a:rPr lang="en-US" baseline="0" dirty="0" smtClean="0"/>
              <a:t> Values.</a:t>
            </a:r>
          </a:p>
          <a:p>
            <a:pPr marL="330200" indent="-171450">
              <a:buFont typeface="Arial" pitchFamily="34" charset="0"/>
              <a:buChar char="•"/>
            </a:pPr>
            <a:endParaRPr lang="en-US" baseline="0" dirty="0" smtClean="0"/>
          </a:p>
          <a:p>
            <a:pPr marL="330200" indent="-171450">
              <a:buFont typeface="Arial" pitchFamily="34" charset="0"/>
              <a:buChar char="•"/>
            </a:pPr>
            <a:r>
              <a:rPr lang="en-US" baseline="0" dirty="0" smtClean="0"/>
              <a:t>In the example displayed above, we chose col3, which has a synonym in place.</a:t>
            </a:r>
          </a:p>
          <a:p>
            <a:pPr marL="330200" indent="-171450">
              <a:buFont typeface="Arial" pitchFamily="34" charset="0"/>
              <a:buChar char="•"/>
            </a:pPr>
            <a:endParaRPr lang="en-US" baseline="0" dirty="0" smtClean="0"/>
          </a:p>
          <a:p>
            <a:pPr marL="158750" indent="0">
              <a:buFont typeface="Arial" pitchFamily="34" charset="0"/>
              <a:buNone/>
            </a:pPr>
            <a:r>
              <a:rPr lang="en-US" baseline="0" dirty="0" smtClean="0"/>
              <a:t>For complex analyzer debugging, you might choose to-</a:t>
            </a:r>
          </a:p>
          <a:p>
            <a:pPr marL="158750" indent="0">
              <a:buFont typeface="Arial" pitchFamily="34" charset="0"/>
              <a:buNone/>
            </a:pPr>
            <a:endParaRPr lang="en-US" baseline="0" dirty="0" smtClean="0"/>
          </a:p>
          <a:p>
            <a:pPr marL="330200" indent="-171450">
              <a:buFont typeface="Arial" pitchFamily="34" charset="0"/>
              <a:buChar char="•"/>
            </a:pPr>
            <a:r>
              <a:rPr lang="en-US" baseline="0" dirty="0" smtClean="0"/>
              <a:t>Given for example, a </a:t>
            </a:r>
            <a:r>
              <a:rPr lang="en-US" baseline="0" dirty="0" err="1" smtClean="0"/>
              <a:t>tokenizer</a:t>
            </a:r>
            <a:r>
              <a:rPr lang="en-US" baseline="0" dirty="0" smtClean="0"/>
              <a:t> and 3 filters.</a:t>
            </a:r>
          </a:p>
          <a:p>
            <a:pPr marL="330200" indent="-171450">
              <a:buFont typeface="Arial" pitchFamily="34" charset="0"/>
              <a:buChar char="•"/>
            </a:pPr>
            <a:r>
              <a:rPr lang="en-US" baseline="0" dirty="0" smtClean="0"/>
              <a:t>Create an analyzer with just the </a:t>
            </a:r>
            <a:r>
              <a:rPr lang="en-US" baseline="0" dirty="0" err="1" smtClean="0"/>
              <a:t>tokenizer</a:t>
            </a:r>
            <a:endParaRPr lang="en-US" baseline="0" dirty="0" smtClean="0"/>
          </a:p>
          <a:p>
            <a:pPr marL="330200" indent="-171450">
              <a:buFont typeface="Arial" pitchFamily="34" charset="0"/>
              <a:buChar char="•"/>
            </a:pPr>
            <a:r>
              <a:rPr lang="en-US" baseline="0" dirty="0" smtClean="0"/>
              <a:t>Then create an analyzer with just the same token, and the first filter.</a:t>
            </a:r>
          </a:p>
          <a:p>
            <a:pPr marL="330200" indent="-171450">
              <a:buFont typeface="Arial" pitchFamily="34" charset="0"/>
              <a:buChar char="•"/>
            </a:pPr>
            <a:r>
              <a:rPr lang="en-US" baseline="0" dirty="0" smtClean="0"/>
              <a:t>Then create same and add the second filter.</a:t>
            </a:r>
          </a:p>
          <a:p>
            <a:pPr marL="330200" indent="-171450">
              <a:buFont typeface="Arial" pitchFamily="34" charset="0"/>
              <a:buChar char="•"/>
            </a:pPr>
            <a:r>
              <a:rPr lang="en-US" baseline="0" dirty="0" smtClean="0"/>
              <a:t>Repeat.</a:t>
            </a:r>
          </a:p>
          <a:p>
            <a:pPr marL="330200" indent="-171450">
              <a:buFont typeface="Arial" pitchFamily="34" charset="0"/>
              <a:buChar char="•"/>
            </a:pPr>
            <a:endParaRPr lang="en-US" baseline="0" dirty="0" smtClean="0"/>
          </a:p>
          <a:p>
            <a:pPr marL="158750" indent="0">
              <a:buFont typeface="Arial" pitchFamily="34" charset="0"/>
              <a:buNone/>
            </a:pPr>
            <a:r>
              <a:rPr lang="en-US" baseline="0" dirty="0" smtClean="0"/>
              <a:t>Why ?  There is no better means to fully understand what each stage in the analyzer is outputting and why you might not be getting the results you expect.</a:t>
            </a:r>
            <a:endParaRPr lang="en-US" dirty="0"/>
          </a:p>
        </p:txBody>
      </p:sp>
    </p:spTree>
    <p:extLst>
      <p:ext uri="{BB962C8B-B14F-4D97-AF65-F5344CB8AC3E}">
        <p14:creationId xmlns:p14="http://schemas.microsoft.com/office/powerpoint/2010/main" val="1213353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At this point we present</a:t>
            </a:r>
            <a:r>
              <a:rPr lang="en-US" baseline="0" dirty="0" smtClean="0"/>
              <a:t> an example; complete, and end to end.</a:t>
            </a:r>
          </a:p>
          <a:p>
            <a:endParaRPr lang="en-US" baseline="0" dirty="0" smtClean="0"/>
          </a:p>
          <a:p>
            <a:r>
              <a:rPr lang="en-US" baseline="0" dirty="0" smtClean="0"/>
              <a:t>The example we detail is largely similar to that from Discussion Module 7443.</a:t>
            </a:r>
            <a:endParaRPr lang="en-US" dirty="0"/>
          </a:p>
        </p:txBody>
      </p:sp>
    </p:spTree>
    <p:extLst>
      <p:ext uri="{BB962C8B-B14F-4D97-AF65-F5344CB8AC3E}">
        <p14:creationId xmlns:p14="http://schemas.microsoft.com/office/powerpoint/2010/main" val="30313912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Apache </a:t>
            </a:r>
            <a:r>
              <a:rPr lang="en-US" dirty="0" err="1" smtClean="0"/>
              <a:t>Solr</a:t>
            </a:r>
            <a:r>
              <a:rPr lang="en-US" dirty="0" smtClean="0"/>
              <a:t> is configured via XML files and a number of</a:t>
            </a:r>
            <a:r>
              <a:rPr lang="en-US" baseline="0" dirty="0" smtClean="0"/>
              <a:t> Http invocations. Legacy DSE Search used the same XML files, and the </a:t>
            </a:r>
            <a:r>
              <a:rPr lang="en-US" baseline="0" dirty="0" err="1" smtClean="0"/>
              <a:t>dsetool</a:t>
            </a:r>
            <a:r>
              <a:rPr lang="en-US" baseline="0" dirty="0" smtClean="0"/>
              <a:t> command line utility.</a:t>
            </a:r>
          </a:p>
          <a:p>
            <a:endParaRPr lang="en-US" baseline="0" dirty="0" smtClean="0"/>
          </a:p>
          <a:p>
            <a:r>
              <a:rPr lang="en-US" baseline="0" dirty="0" smtClean="0"/>
              <a:t>When you Google for (DSE Search) recipes, you will find more example content from Apache </a:t>
            </a:r>
            <a:r>
              <a:rPr lang="en-US" baseline="0" dirty="0" err="1" smtClean="0"/>
              <a:t>Solr</a:t>
            </a:r>
            <a:r>
              <a:rPr lang="en-US" baseline="0" dirty="0" smtClean="0"/>
              <a:t>. Since </a:t>
            </a:r>
            <a:r>
              <a:rPr lang="en-US" baseline="0" dirty="0" err="1" smtClean="0"/>
              <a:t>Solr</a:t>
            </a:r>
            <a:r>
              <a:rPr lang="en-US" baseline="0" dirty="0" smtClean="0"/>
              <a:t> uses these XML files, it makes sense to understand them, be able to harvest from them.</a:t>
            </a:r>
          </a:p>
          <a:p>
            <a:endParaRPr lang="en-US" baseline="0" dirty="0" smtClean="0"/>
          </a:p>
          <a:p>
            <a:r>
              <a:rPr lang="en-US" baseline="0" dirty="0" smtClean="0"/>
              <a:t>The </a:t>
            </a:r>
            <a:r>
              <a:rPr lang="en-US" baseline="0" dirty="0" err="1" smtClean="0"/>
              <a:t>Config</a:t>
            </a:r>
            <a:r>
              <a:rPr lang="en-US" baseline="0" dirty="0" smtClean="0"/>
              <a:t> TAB, and the CQL: DESCRIBE SEARCH INDEX present you with this (XML) schema and </a:t>
            </a:r>
            <a:r>
              <a:rPr lang="en-US" baseline="0" dirty="0" err="1" smtClean="0"/>
              <a:t>config</a:t>
            </a:r>
            <a:r>
              <a:rPr lang="en-US" baseline="0" dirty="0" smtClean="0"/>
              <a:t> data.</a:t>
            </a:r>
          </a:p>
          <a:p>
            <a:endParaRPr lang="en-US" baseline="0" dirty="0" smtClean="0"/>
          </a:p>
          <a:p>
            <a:r>
              <a:rPr lang="en-US" baseline="0" dirty="0" smtClean="0"/>
              <a:t>   --</a:t>
            </a:r>
          </a:p>
          <a:p>
            <a:endParaRPr lang="en-US" baseline="0" dirty="0" smtClean="0"/>
          </a:p>
          <a:p>
            <a:r>
              <a:rPr lang="en-US" baseline="0" dirty="0" smtClean="0"/>
              <a:t>This TAB also allows you to view any (resource) files; the synonym data file, other.</a:t>
            </a:r>
            <a:endParaRPr lang="en-US" dirty="0"/>
          </a:p>
        </p:txBody>
      </p:sp>
    </p:spTree>
    <p:extLst>
      <p:ext uri="{BB962C8B-B14F-4D97-AF65-F5344CB8AC3E}">
        <p14:creationId xmlns:p14="http://schemas.microsoft.com/office/powerpoint/2010/main" val="10257321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The Plugins/Stats TAB offers details about the Jars used/present, and detailed resource per core.</a:t>
            </a:r>
            <a:endParaRPr lang="en-US" dirty="0"/>
          </a:p>
        </p:txBody>
      </p:sp>
    </p:spTree>
    <p:extLst>
      <p:ext uri="{BB962C8B-B14F-4D97-AF65-F5344CB8AC3E}">
        <p14:creationId xmlns:p14="http://schemas.microsoft.com/office/powerpoint/2010/main" val="23987534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The Query TAB is also very functional-</a:t>
            </a:r>
          </a:p>
          <a:p>
            <a:endParaRPr lang="en-US" dirty="0" smtClean="0"/>
          </a:p>
          <a:p>
            <a:pPr marL="330200" indent="-171450">
              <a:buFont typeface="Arial" pitchFamily="34" charset="0"/>
              <a:buChar char="•"/>
            </a:pPr>
            <a:r>
              <a:rPr lang="en-US" dirty="0" smtClean="0"/>
              <a:t>Net/net, with this TAB you do not have to with a client program to access/test</a:t>
            </a:r>
            <a:r>
              <a:rPr lang="en-US" baseline="0" dirty="0" smtClean="0"/>
              <a:t> queries. Also, this TAB can return metadata about your query that you can not retrieve via any other means, foe example; the score.</a:t>
            </a:r>
          </a:p>
          <a:p>
            <a:pPr marL="330200" indent="-171450">
              <a:buFont typeface="Arial" pitchFamily="34" charset="0"/>
              <a:buChar char="•"/>
            </a:pPr>
            <a:endParaRPr lang="en-US" baseline="0" dirty="0" smtClean="0"/>
          </a:p>
          <a:p>
            <a:pPr marL="330200" indent="-171450">
              <a:buFont typeface="Arial" pitchFamily="34" charset="0"/>
              <a:buChar char="•"/>
            </a:pPr>
            <a:r>
              <a:rPr lang="en-US" baseline="0" dirty="0" smtClean="0"/>
              <a:t>“score” is a virtual column returned/produced per row. In effect, how confident is DSE Search that the qualifying row is a good match for the query criteria. Higher is better.</a:t>
            </a:r>
          </a:p>
          <a:p>
            <a:pPr marL="330200" indent="-171450">
              <a:buFont typeface="Arial" pitchFamily="34" charset="0"/>
              <a:buChar char="•"/>
            </a:pPr>
            <a:r>
              <a:rPr lang="en-US" baseline="0" dirty="0" smtClean="0"/>
              <a:t>We haven’t discussed “boosting” yet; you can actually weight portions of your total query predicate higher than others. E.g., it is more important to match on Movie Director than match on Movie Title.</a:t>
            </a:r>
          </a:p>
          <a:p>
            <a:pPr marL="330200" indent="-171450">
              <a:buFont typeface="Arial" pitchFamily="34" charset="0"/>
              <a:buChar char="•"/>
            </a:pPr>
            <a:endParaRPr lang="en-US" baseline="0" dirty="0" smtClean="0"/>
          </a:p>
          <a:p>
            <a:pPr marL="330200" indent="-171450">
              <a:buFont typeface="Arial" pitchFamily="34" charset="0"/>
              <a:buChar char="•"/>
            </a:pPr>
            <a:r>
              <a:rPr lang="en-US" baseline="0" dirty="0" smtClean="0"/>
              <a:t>“</a:t>
            </a:r>
            <a:r>
              <a:rPr lang="en-US" baseline="0" dirty="0" err="1" smtClean="0"/>
              <a:t>debugQuery</a:t>
            </a:r>
            <a:r>
              <a:rPr lang="en-US" baseline="0" dirty="0" smtClean="0"/>
              <a:t>” is the equivalent of a relational database, SET EXPLAIN. True or false (checked or not checked), this parameter has DSE Search return the “query plan”; how was your given query executed.</a:t>
            </a:r>
          </a:p>
          <a:p>
            <a:pPr marL="628650" lvl="1" indent="-171450">
              <a:buFont typeface="Arial" pitchFamily="34" charset="0"/>
              <a:buChar char="•"/>
            </a:pPr>
            <a:r>
              <a:rPr lang="en-US" baseline="0" dirty="0" smtClean="0"/>
              <a:t>In relational, a query plan outlines table order, table access method, join order, and more.</a:t>
            </a:r>
          </a:p>
          <a:p>
            <a:pPr marL="628650" lvl="1" indent="-171450">
              <a:buFont typeface="Arial" pitchFamily="34" charset="0"/>
              <a:buChar char="•"/>
            </a:pPr>
            <a:r>
              <a:rPr lang="en-US" baseline="0" dirty="0" smtClean="0"/>
              <a:t>In relational, the primary technology in effect is the B-Tree+ index, which offers pros and cons to performance and ability.</a:t>
            </a:r>
          </a:p>
          <a:p>
            <a:pPr marL="628650" lvl="1" indent="-171450">
              <a:buFont typeface="Arial" pitchFamily="34" charset="0"/>
              <a:buChar char="•"/>
            </a:pPr>
            <a:r>
              <a:rPr lang="en-US" baseline="0" dirty="0" smtClean="0"/>
              <a:t>DSE Search uses </a:t>
            </a:r>
            <a:r>
              <a:rPr lang="en-US" baseline="0" dirty="0" err="1" smtClean="0"/>
              <a:t>Tf-Idf</a:t>
            </a:r>
            <a:r>
              <a:rPr lang="en-US" baseline="0" dirty="0" smtClean="0"/>
              <a:t> indexes, a form of bitmap index, which also offers pros and cons.  </a:t>
            </a:r>
          </a:p>
          <a:p>
            <a:pPr marL="330200" indent="-171450">
              <a:buFont typeface="Arial" pitchFamily="34" charset="0"/>
              <a:buChar char="•"/>
            </a:pPr>
            <a:endParaRPr lang="en-US" baseline="0" dirty="0" smtClean="0"/>
          </a:p>
          <a:p>
            <a:pPr marL="158750" indent="0">
              <a:buFont typeface="Arial" pitchFamily="34" charset="0"/>
              <a:buNone/>
            </a:pPr>
            <a:r>
              <a:rPr lang="en-US" baseline="0" dirty="0" smtClean="0"/>
              <a:t>There are topics on this pager that we are not ready to discuss yet (have not met the prerequisites for yet), for example; faceting, default field, other.</a:t>
            </a:r>
          </a:p>
          <a:p>
            <a:pPr marL="330200" indent="-171450">
              <a:buFont typeface="Arial" pitchFamily="34" charset="0"/>
              <a:buChar char="•"/>
            </a:pPr>
            <a:endParaRPr lang="en-US" dirty="0"/>
          </a:p>
        </p:txBody>
      </p:sp>
    </p:spTree>
    <p:extLst>
      <p:ext uri="{BB962C8B-B14F-4D97-AF65-F5344CB8AC3E}">
        <p14:creationId xmlns:p14="http://schemas.microsoft.com/office/powerpoint/2010/main" val="11821250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As a means to further prepare</a:t>
            </a:r>
            <a:r>
              <a:rPr lang="en-US" baseline="0" dirty="0" smtClean="0"/>
              <a:t> to explore the </a:t>
            </a:r>
            <a:r>
              <a:rPr lang="en-US" baseline="0" dirty="0" err="1" smtClean="0"/>
              <a:t>Solr</a:t>
            </a:r>
            <a:r>
              <a:rPr lang="en-US" baseline="0" dirty="0" smtClean="0"/>
              <a:t> Admin Query TAB, and to better understand DSE Search query processing, we enter a Discussion Lab on the topic of two simple queries:</a:t>
            </a:r>
          </a:p>
          <a:p>
            <a:endParaRPr lang="en-US" baseline="0" dirty="0" smtClean="0"/>
          </a:p>
          <a:p>
            <a:pPr marL="330200" indent="-171450">
              <a:buFont typeface="Arial" pitchFamily="34" charset="0"/>
              <a:buChar char="•"/>
            </a:pPr>
            <a:r>
              <a:rPr lang="en-US" baseline="0" dirty="0" smtClean="0"/>
              <a:t>These queries introduce the syntactically simple, and physically complex, OR-Topped query. </a:t>
            </a:r>
            <a:endParaRPr lang="en-US" dirty="0"/>
          </a:p>
        </p:txBody>
      </p:sp>
    </p:spTree>
    <p:extLst>
      <p:ext uri="{BB962C8B-B14F-4D97-AF65-F5344CB8AC3E}">
        <p14:creationId xmlns:p14="http://schemas.microsoft.com/office/powerpoint/2010/main" val="37338028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Discuss the two queries listed above:</a:t>
            </a:r>
          </a:p>
          <a:p>
            <a:endParaRPr lang="en-US" dirty="0" smtClean="0"/>
          </a:p>
          <a:p>
            <a:pPr marL="330200" indent="-171450">
              <a:buFont typeface="Arial" pitchFamily="34" charset="0"/>
              <a:buChar char="•"/>
            </a:pPr>
            <a:r>
              <a:rPr lang="en-US" dirty="0" smtClean="0"/>
              <a:t>Assuming a B-Tree+ style index-</a:t>
            </a:r>
          </a:p>
          <a:p>
            <a:pPr marL="330200" indent="-171450">
              <a:buFont typeface="Arial" pitchFamily="34" charset="0"/>
              <a:buChar char="•"/>
            </a:pPr>
            <a:r>
              <a:rPr lang="en-US" dirty="0" smtClean="0"/>
              <a:t>How is the AND query processed ?  What index(</a:t>
            </a:r>
            <a:r>
              <a:rPr lang="en-US" dirty="0" err="1" smtClean="0"/>
              <a:t>es</a:t>
            </a:r>
            <a:r>
              <a:rPr lang="en-US" dirty="0" smtClean="0"/>
              <a:t>) should be in place</a:t>
            </a:r>
            <a:r>
              <a:rPr lang="en-US" baseline="0" dirty="0" smtClean="0"/>
              <a:t> ?</a:t>
            </a:r>
          </a:p>
          <a:p>
            <a:pPr marL="330200" indent="-171450">
              <a:buFont typeface="Arial" pitchFamily="34" charset="0"/>
              <a:buChar char="•"/>
            </a:pPr>
            <a:endParaRPr lang="en-US" baseline="0" dirty="0" smtClean="0"/>
          </a:p>
          <a:p>
            <a:pPr marL="330200" indent="-171450">
              <a:buFont typeface="Arial" pitchFamily="34" charset="0"/>
              <a:buChar char="•"/>
            </a:pPr>
            <a:r>
              <a:rPr lang="en-US" baseline="0" dirty="0" smtClean="0"/>
              <a:t>Same for the OR query;  how is it processed, what index(</a:t>
            </a:r>
            <a:r>
              <a:rPr lang="en-US" baseline="0" dirty="0" err="1" smtClean="0"/>
              <a:t>es</a:t>
            </a:r>
            <a:r>
              <a:rPr lang="en-US" baseline="0" dirty="0" smtClean="0"/>
              <a:t>) should be in place ?</a:t>
            </a:r>
          </a:p>
          <a:p>
            <a:pPr marL="330200" indent="-171450">
              <a:buFont typeface="Arial" pitchFamily="34" charset="0"/>
              <a:buChar char="•"/>
            </a:pPr>
            <a:endParaRPr lang="en-US" baseline="0" dirty="0" smtClean="0"/>
          </a:p>
          <a:p>
            <a:pPr marL="330200" indent="-171450">
              <a:buFont typeface="Arial" pitchFamily="34" charset="0"/>
              <a:buChar char="•"/>
            </a:pPr>
            <a:r>
              <a:rPr lang="en-US" baseline="0" dirty="0" smtClean="0"/>
              <a:t>In relational, what are; table order, access methods, join methods </a:t>
            </a:r>
            <a:endParaRPr lang="en-US" dirty="0"/>
          </a:p>
        </p:txBody>
      </p:sp>
    </p:spTree>
    <p:extLst>
      <p:ext uri="{BB962C8B-B14F-4D97-AF65-F5344CB8AC3E}">
        <p14:creationId xmlns:p14="http://schemas.microsoft.com/office/powerpoint/2010/main" val="2451302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Discuss the two queries above:</a:t>
            </a:r>
          </a:p>
          <a:p>
            <a:endParaRPr lang="en-US" dirty="0" smtClean="0"/>
          </a:p>
          <a:p>
            <a:pPr marL="330200" indent="-171450">
              <a:buFont typeface="Arial" pitchFamily="34" charset="0"/>
              <a:buChar char="•"/>
            </a:pPr>
            <a:r>
              <a:rPr lang="en-US" dirty="0" smtClean="0"/>
              <a:t>Now assume a </a:t>
            </a:r>
            <a:r>
              <a:rPr lang="en-US" dirty="0" err="1" smtClean="0"/>
              <a:t>Tf-Idf</a:t>
            </a:r>
            <a:r>
              <a:rPr lang="en-US" dirty="0" smtClean="0"/>
              <a:t> style index (bitmap)-</a:t>
            </a:r>
          </a:p>
          <a:p>
            <a:pPr marL="330200" indent="-171450">
              <a:buFont typeface="Arial" pitchFamily="34" charset="0"/>
              <a:buChar char="•"/>
            </a:pPr>
            <a:endParaRPr lang="en-US" dirty="0" smtClean="0"/>
          </a:p>
          <a:p>
            <a:pPr marL="330200" indent="-171450">
              <a:buFont typeface="Arial" pitchFamily="34" charset="0"/>
              <a:buChar char="•"/>
            </a:pPr>
            <a:r>
              <a:rPr lang="en-US" dirty="0" smtClean="0"/>
              <a:t>Same questions; how is the query</a:t>
            </a:r>
            <a:r>
              <a:rPr lang="en-US" baseline="0" dirty="0" smtClean="0"/>
              <a:t> processed ?</a:t>
            </a:r>
            <a:endParaRPr lang="en-US" dirty="0"/>
          </a:p>
        </p:txBody>
      </p:sp>
    </p:spTree>
    <p:extLst>
      <p:ext uri="{BB962C8B-B14F-4D97-AF65-F5344CB8AC3E}">
        <p14:creationId xmlns:p14="http://schemas.microsoft.com/office/powerpoint/2010/main" val="41456352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End of Discussion Lab-</a:t>
            </a:r>
          </a:p>
          <a:p>
            <a:endParaRPr lang="en-US" dirty="0"/>
          </a:p>
        </p:txBody>
      </p:sp>
    </p:spTree>
    <p:extLst>
      <p:ext uri="{BB962C8B-B14F-4D97-AF65-F5344CB8AC3E}">
        <p14:creationId xmlns:p14="http://schemas.microsoft.com/office/powerpoint/2010/main" val="1321825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Back to the </a:t>
            </a:r>
            <a:r>
              <a:rPr lang="en-US" dirty="0" err="1" smtClean="0"/>
              <a:t>Solr</a:t>
            </a:r>
            <a:r>
              <a:rPr lang="en-US" dirty="0" smtClean="0"/>
              <a:t> Admin UI-</a:t>
            </a:r>
          </a:p>
          <a:p>
            <a:endParaRPr lang="en-US" dirty="0" smtClean="0"/>
          </a:p>
          <a:p>
            <a:r>
              <a:rPr lang="en-US" dirty="0" smtClean="0"/>
              <a:t>The</a:t>
            </a:r>
            <a:r>
              <a:rPr lang="en-US" baseline="0" dirty="0" smtClean="0"/>
              <a:t> Schema Browser TAB is used to display properties in effect, on fields, from the Apache </a:t>
            </a:r>
            <a:r>
              <a:rPr lang="en-US" baseline="0" dirty="0" err="1" smtClean="0"/>
              <a:t>Solr</a:t>
            </a:r>
            <a:r>
              <a:rPr lang="en-US" baseline="0" dirty="0" smtClean="0"/>
              <a:t> perspective. (In the effect, that maybe, there is a disconnect between DSE Search and the underlying runtime). This doesn’t automatically means bug; you can ask (call to configure) field types, and properties, and fields, and properties, that do not (bundle well). E.g., certain </a:t>
            </a:r>
            <a:r>
              <a:rPr lang="en-US" baseline="0" dirty="0" err="1" smtClean="0"/>
              <a:t>tokenizers</a:t>
            </a:r>
            <a:r>
              <a:rPr lang="en-US" baseline="0" dirty="0" smtClean="0"/>
              <a:t> prevent gathering/production of row and column metadata that might be needed (downstream, by any other filters appearing in later stages of the analyzer).</a:t>
            </a:r>
          </a:p>
          <a:p>
            <a:endParaRPr lang="en-US" baseline="0" dirty="0" smtClean="0"/>
          </a:p>
          <a:p>
            <a:r>
              <a:rPr lang="en-US" baseline="0" dirty="0" smtClean="0"/>
              <a:t>There is another Web form, </a:t>
            </a:r>
            <a:r>
              <a:rPr lang="en-US" baseline="0" dirty="0" err="1" smtClean="0"/>
              <a:t>LuKE</a:t>
            </a:r>
            <a:r>
              <a:rPr lang="en-US" baseline="0" dirty="0" smtClean="0"/>
              <a:t>, that offers this same data, but from the </a:t>
            </a:r>
            <a:r>
              <a:rPr lang="en-US" baseline="0" dirty="0" err="1" smtClean="0"/>
              <a:t>Lucene</a:t>
            </a:r>
            <a:r>
              <a:rPr lang="en-US" baseline="0" dirty="0" smtClean="0"/>
              <a:t> runtime perspective.</a:t>
            </a:r>
            <a:endParaRPr lang="en-US" dirty="0"/>
          </a:p>
        </p:txBody>
      </p:sp>
    </p:spTree>
    <p:extLst>
      <p:ext uri="{BB962C8B-B14F-4D97-AF65-F5344CB8AC3E}">
        <p14:creationId xmlns:p14="http://schemas.microsoft.com/office/powerpoint/2010/main" val="14917495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And the Segments Info TAB-</a:t>
            </a:r>
          </a:p>
          <a:p>
            <a:endParaRPr lang="en-US" dirty="0" smtClean="0"/>
          </a:p>
          <a:p>
            <a:pPr marL="330200" indent="-171450">
              <a:buFont typeface="Arial" pitchFamily="34" charset="0"/>
              <a:buChar char="•"/>
            </a:pPr>
            <a:r>
              <a:rPr lang="en-US" dirty="0" smtClean="0"/>
              <a:t>This TAB leaves the debugging</a:t>
            </a:r>
            <a:r>
              <a:rPr lang="en-US" baseline="0" dirty="0" smtClean="0"/>
              <a:t> area of topics, and enters more of the capacity planning or tuning areas.</a:t>
            </a:r>
            <a:endParaRPr lang="en-US" dirty="0"/>
          </a:p>
        </p:txBody>
      </p:sp>
    </p:spTree>
    <p:extLst>
      <p:ext uri="{BB962C8B-B14F-4D97-AF65-F5344CB8AC3E}">
        <p14:creationId xmlns:p14="http://schemas.microsoft.com/office/powerpoint/2010/main" val="42513771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err="1" smtClean="0"/>
              <a:t>LuKE</a:t>
            </a:r>
            <a:r>
              <a:rPr lang="en-US" dirty="0" smtClean="0"/>
              <a:t> (</a:t>
            </a:r>
            <a:r>
              <a:rPr lang="en-US" dirty="0" err="1" smtClean="0"/>
              <a:t>Lucene</a:t>
            </a:r>
            <a:r>
              <a:rPr lang="en-US" dirty="0" smtClean="0"/>
              <a:t> index Key Explorer), also ships and starts automatically with DSE Search.</a:t>
            </a:r>
          </a:p>
          <a:p>
            <a:endParaRPr lang="en-US" dirty="0" smtClean="0"/>
          </a:p>
          <a:p>
            <a:r>
              <a:rPr lang="en-US" dirty="0" smtClean="0"/>
              <a:t>This Web form accesses DSE</a:t>
            </a:r>
            <a:r>
              <a:rPr lang="en-US" baseline="0" dirty="0" smtClean="0"/>
              <a:t> Search from the </a:t>
            </a:r>
            <a:r>
              <a:rPr lang="en-US" baseline="0" dirty="0" err="1" smtClean="0"/>
              <a:t>Lucene</a:t>
            </a:r>
            <a:r>
              <a:rPr lang="en-US" baseline="0" dirty="0" smtClean="0"/>
              <a:t> library perspective, versus the higher level </a:t>
            </a:r>
            <a:r>
              <a:rPr lang="en-US" baseline="0" dirty="0" err="1" smtClean="0"/>
              <a:t>Solr</a:t>
            </a:r>
            <a:r>
              <a:rPr lang="en-US" baseline="0" dirty="0" smtClean="0"/>
              <a:t> layer. This condition offers advantages for further/native debugging and testing.</a:t>
            </a:r>
            <a:endParaRPr lang="en-US" dirty="0"/>
          </a:p>
        </p:txBody>
      </p:sp>
    </p:spTree>
    <p:extLst>
      <p:ext uri="{BB962C8B-B14F-4D97-AF65-F5344CB8AC3E}">
        <p14:creationId xmlns:p14="http://schemas.microsoft.com/office/powerpoint/2010/main" val="225245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On this page we begin a long code example we use to explore</a:t>
            </a:r>
            <a:r>
              <a:rPr lang="en-US" baseline="0" dirty="0" smtClean="0"/>
              <a:t> given DSE Search / Apache </a:t>
            </a:r>
            <a:r>
              <a:rPr lang="en-US" baseline="0" dirty="0" err="1" smtClean="0"/>
              <a:t>Solr</a:t>
            </a:r>
            <a:r>
              <a:rPr lang="en-US" baseline="0" dirty="0" smtClean="0"/>
              <a:t> utilities with.</a:t>
            </a:r>
          </a:p>
          <a:p>
            <a:endParaRPr lang="en-US" baseline="0" dirty="0" smtClean="0"/>
          </a:p>
          <a:p>
            <a:r>
              <a:rPr lang="en-US" baseline="0" dirty="0" smtClean="0"/>
              <a:t>We begin with four pages, which are nearly an exact copy from material used in Discussion Module 7443. Nothing on this page should be new.</a:t>
            </a:r>
          </a:p>
          <a:p>
            <a:endParaRPr lang="en-US" baseline="0" dirty="0" smtClean="0"/>
          </a:p>
          <a:p>
            <a:r>
              <a:rPr lang="en-US" baseline="0" dirty="0" smtClean="0"/>
              <a:t>Unless otherwise stated; each command that follows is a CQL DDL/DML command.</a:t>
            </a:r>
            <a:endParaRPr lang="en-US" dirty="0"/>
          </a:p>
        </p:txBody>
      </p:sp>
    </p:spTree>
    <p:extLst>
      <p:ext uri="{BB962C8B-B14F-4D97-AF65-F5344CB8AC3E}">
        <p14:creationId xmlns:p14="http://schemas.microsoft.com/office/powerpoint/2010/main" val="38252159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What we mostly use </a:t>
            </a:r>
            <a:r>
              <a:rPr lang="en-US" dirty="0" err="1" smtClean="0"/>
              <a:t>LuKE</a:t>
            </a:r>
            <a:r>
              <a:rPr lang="en-US" dirty="0" smtClean="0"/>
              <a:t> for is to confirm or deny field type properties (are they present), and field properties (are they present, did the inherit from the field type).</a:t>
            </a:r>
          </a:p>
          <a:p>
            <a:endParaRPr lang="en-US" dirty="0" smtClean="0"/>
          </a:p>
          <a:p>
            <a:r>
              <a:rPr lang="en-US" dirty="0" smtClean="0"/>
              <a:t>The</a:t>
            </a:r>
            <a:r>
              <a:rPr lang="en-US" baseline="0" dirty="0" smtClean="0"/>
              <a:t> last paragraph above offers a legend of the (field type / field) attribute encoding.</a:t>
            </a:r>
            <a:endParaRPr lang="en-US" dirty="0"/>
          </a:p>
        </p:txBody>
      </p:sp>
    </p:spTree>
    <p:extLst>
      <p:ext uri="{BB962C8B-B14F-4D97-AF65-F5344CB8AC3E}">
        <p14:creationId xmlns:p14="http://schemas.microsoft.com/office/powerpoint/2010/main" val="35392905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err="1" smtClean="0"/>
              <a:t>dsetool</a:t>
            </a:r>
            <a:r>
              <a:rPr lang="en-US" dirty="0" smtClean="0"/>
              <a:t> is a large utility, with many switches.</a:t>
            </a:r>
          </a:p>
          <a:p>
            <a:endParaRPr lang="en-US" dirty="0" smtClean="0"/>
          </a:p>
          <a:p>
            <a:r>
              <a:rPr lang="en-US" dirty="0" smtClean="0"/>
              <a:t>On the next few pages we detail:</a:t>
            </a:r>
          </a:p>
          <a:p>
            <a:endParaRPr lang="en-US" dirty="0" smtClean="0"/>
          </a:p>
          <a:p>
            <a:pPr marL="330200" indent="-171450">
              <a:buFont typeface="Arial" pitchFamily="34" charset="0"/>
              <a:buChar char="•"/>
            </a:pPr>
            <a:r>
              <a:rPr lang="en-US" dirty="0" smtClean="0"/>
              <a:t>Uses relevant</a:t>
            </a:r>
            <a:r>
              <a:rPr lang="en-US" baseline="0" dirty="0" smtClean="0"/>
              <a:t> to DSE Search</a:t>
            </a:r>
          </a:p>
          <a:p>
            <a:pPr marL="330200" indent="-171450">
              <a:buFont typeface="Arial" pitchFamily="34" charset="0"/>
              <a:buChar char="•"/>
            </a:pPr>
            <a:r>
              <a:rPr lang="en-US" baseline="0" dirty="0" smtClean="0"/>
              <a:t>Function not delivered better elsewhere</a:t>
            </a:r>
          </a:p>
          <a:p>
            <a:pPr marL="330200" indent="-171450">
              <a:buFont typeface="Arial" pitchFamily="34" charset="0"/>
              <a:buChar char="•"/>
            </a:pPr>
            <a:endParaRPr lang="en-US" baseline="0" dirty="0" smtClean="0"/>
          </a:p>
          <a:p>
            <a:pPr marL="330200" indent="-171450">
              <a:buFont typeface="Arial" pitchFamily="34" charset="0"/>
              <a:buChar char="•"/>
            </a:pPr>
            <a:r>
              <a:rPr lang="en-US" baseline="0" dirty="0" smtClean="0"/>
              <a:t>Not </a:t>
            </a:r>
            <a:r>
              <a:rPr lang="en-US" baseline="0" dirty="0" err="1" smtClean="0"/>
              <a:t>perf</a:t>
            </a:r>
            <a:r>
              <a:rPr lang="en-US" baseline="0" dirty="0" smtClean="0"/>
              <a:t>; handy utility, relevant to DSE Search, covered relevant to capacity planning and performance tuning</a:t>
            </a:r>
            <a:endParaRPr lang="en-US" dirty="0"/>
          </a:p>
        </p:txBody>
      </p:sp>
    </p:spTree>
    <p:extLst>
      <p:ext uri="{BB962C8B-B14F-4D97-AF65-F5344CB8AC3E}">
        <p14:creationId xmlns:p14="http://schemas.microsoft.com/office/powerpoint/2010/main" val="15201446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err="1" smtClean="0"/>
              <a:t>dsetool</a:t>
            </a:r>
            <a:r>
              <a:rPr lang="en-US" dirty="0" smtClean="0"/>
              <a:t> may be used to observe index build, completion time.</a:t>
            </a:r>
          </a:p>
          <a:p>
            <a:endParaRPr lang="en-US" dirty="0" smtClean="0"/>
          </a:p>
          <a:p>
            <a:r>
              <a:rPr lang="en-US" dirty="0" smtClean="0"/>
              <a:t>In the integration between DSE Search, Apache </a:t>
            </a:r>
            <a:r>
              <a:rPr lang="en-US" dirty="0" err="1" smtClean="0"/>
              <a:t>Solr</a:t>
            </a:r>
            <a:r>
              <a:rPr lang="en-US" dirty="0" smtClean="0"/>
              <a:t> and </a:t>
            </a:r>
            <a:r>
              <a:rPr lang="en-US" dirty="0" err="1" smtClean="0"/>
              <a:t>Lucene</a:t>
            </a:r>
            <a:r>
              <a:rPr lang="en-US" dirty="0" smtClean="0"/>
              <a:t>,</a:t>
            </a:r>
            <a:r>
              <a:rPr lang="en-US" baseline="0" dirty="0" smtClean="0"/>
              <a:t> expect to have to use all lowercase </a:t>
            </a:r>
            <a:r>
              <a:rPr lang="en-US" baseline="0" dirty="0" err="1" smtClean="0"/>
              <a:t>indentifiers</a:t>
            </a:r>
            <a:r>
              <a:rPr lang="en-US" baseline="0" dirty="0" smtClean="0"/>
              <a:t>.</a:t>
            </a:r>
            <a:endParaRPr lang="en-US" dirty="0"/>
          </a:p>
        </p:txBody>
      </p:sp>
    </p:spTree>
    <p:extLst>
      <p:ext uri="{BB962C8B-B14F-4D97-AF65-F5344CB8AC3E}">
        <p14:creationId xmlns:p14="http://schemas.microsoft.com/office/powerpoint/2010/main" val="31955321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err="1" smtClean="0"/>
              <a:t>index_checks</a:t>
            </a:r>
            <a:r>
              <a:rPr lang="en-US" dirty="0" smtClean="0"/>
              <a:t> is read only, and offers a sanity check of given statistics.  </a:t>
            </a:r>
            <a:endParaRPr lang="en-US" dirty="0"/>
          </a:p>
        </p:txBody>
      </p:sp>
    </p:spTree>
    <p:extLst>
      <p:ext uri="{BB962C8B-B14F-4D97-AF65-F5344CB8AC3E}">
        <p14:creationId xmlns:p14="http://schemas.microsoft.com/office/powerpoint/2010/main" val="1108401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The </a:t>
            </a:r>
            <a:r>
              <a:rPr lang="en-US" dirty="0" err="1" smtClean="0"/>
              <a:t>list_index_files</a:t>
            </a:r>
            <a:r>
              <a:rPr lang="en-US" dirty="0" smtClean="0"/>
              <a:t> is a useful</a:t>
            </a:r>
            <a:r>
              <a:rPr lang="en-US" baseline="0" dirty="0" smtClean="0"/>
              <a:t> for:</a:t>
            </a:r>
          </a:p>
          <a:p>
            <a:endParaRPr lang="en-US" baseline="0" dirty="0" smtClean="0"/>
          </a:p>
          <a:p>
            <a:pPr marL="330200" indent="-171450">
              <a:buFont typeface="Arial" pitchFamily="34" charset="0"/>
              <a:buChar char="•"/>
            </a:pPr>
            <a:r>
              <a:rPr lang="en-US" baseline="0" dirty="0" smtClean="0"/>
              <a:t>Determining index size for given (file type / field) attributes, obviously.</a:t>
            </a:r>
          </a:p>
          <a:p>
            <a:pPr marL="330200" indent="-171450">
              <a:buFont typeface="Arial" pitchFamily="34" charset="0"/>
              <a:buChar char="•"/>
            </a:pPr>
            <a:r>
              <a:rPr lang="en-US" baseline="0" dirty="0" smtClean="0"/>
              <a:t>Determining if given (field type / field) attributes were actually instantiated, in effect.</a:t>
            </a:r>
          </a:p>
          <a:p>
            <a:pPr marL="330200" indent="-171450">
              <a:buFont typeface="Arial" pitchFamily="34" charset="0"/>
              <a:buChar char="•"/>
            </a:pPr>
            <a:endParaRPr lang="en-US" baseline="0" dirty="0" smtClean="0"/>
          </a:p>
          <a:p>
            <a:pPr marL="158750" indent="0">
              <a:buFont typeface="Arial" pitchFamily="34" charset="0"/>
              <a:buNone/>
            </a:pPr>
            <a:r>
              <a:rPr lang="en-US" baseline="0" dirty="0" smtClean="0"/>
              <a:t>Some of these data files are per core, some are per column.</a:t>
            </a:r>
          </a:p>
          <a:p>
            <a:pPr marL="158750" indent="0">
              <a:buFont typeface="Arial" pitchFamily="34" charset="0"/>
              <a:buNone/>
            </a:pPr>
            <a:endParaRPr lang="en-US" baseline="0" dirty="0" smtClean="0"/>
          </a:p>
          <a:p>
            <a:pPr marL="158750" indent="0">
              <a:buFont typeface="Arial" pitchFamily="34" charset="0"/>
              <a:buNone/>
            </a:pPr>
            <a:r>
              <a:rPr lang="en-US" baseline="0" dirty="0" smtClean="0"/>
              <a:t>DSE Search (index data) is stored in </a:t>
            </a:r>
            <a:r>
              <a:rPr lang="en-US" baseline="0" dirty="0" err="1" smtClean="0"/>
              <a:t>SSTable</a:t>
            </a:r>
            <a:r>
              <a:rPr lang="en-US" baseline="0" dirty="0" smtClean="0"/>
              <a:t> (segments) just like (core DSE data).</a:t>
            </a:r>
          </a:p>
          <a:p>
            <a:pPr marL="158750" indent="0">
              <a:buFont typeface="Arial" pitchFamily="34" charset="0"/>
              <a:buNone/>
            </a:pPr>
            <a:endParaRPr lang="en-US" baseline="0" dirty="0" smtClean="0"/>
          </a:p>
          <a:p>
            <a:pPr marL="158750" indent="0">
              <a:buFont typeface="Arial" pitchFamily="34" charset="0"/>
              <a:buNone/>
            </a:pPr>
            <a:endParaRPr lang="en-US" baseline="0" dirty="0" smtClean="0"/>
          </a:p>
          <a:p>
            <a:pPr marL="158750" indent="0">
              <a:buFont typeface="Arial" pitchFamily="34" charset="0"/>
              <a:buNone/>
            </a:pPr>
            <a:r>
              <a:rPr lang="en-US" baseline="0" dirty="0" smtClean="0"/>
              <a:t>While not an exhaustive list:</a:t>
            </a:r>
          </a:p>
          <a:p>
            <a:pPr marL="158750" indent="0">
              <a:buFont typeface="Arial" pitchFamily="34" charset="0"/>
              <a:buNone/>
            </a:pPr>
            <a:endParaRPr lang="en-US" baseline="0" dirty="0" smtClean="0"/>
          </a:p>
          <a:p>
            <a:pPr marL="330200" indent="-171450">
              <a:buFont typeface="Arial" pitchFamily="34" charset="0"/>
              <a:buChar char="•"/>
            </a:pPr>
            <a:r>
              <a:rPr lang="en-US" baseline="0" dirty="0" smtClean="0"/>
              <a:t>Anything *bloom*; Bloom filters are used to reduce the number of segments that must be examined in the processing of a query.</a:t>
            </a:r>
          </a:p>
          <a:p>
            <a:pPr marL="330200" indent="-171450">
              <a:buFont typeface="Arial" pitchFamily="34" charset="0"/>
              <a:buChar char="•"/>
            </a:pPr>
            <a:endParaRPr lang="en-US" baseline="0" dirty="0" smtClean="0"/>
          </a:p>
          <a:p>
            <a:pPr marL="330200" indent="-171450">
              <a:buFont typeface="Arial" pitchFamily="34" charset="0"/>
              <a:buChar char="•"/>
            </a:pPr>
            <a:r>
              <a:rPr lang="en-US" baseline="0" dirty="0" smtClean="0"/>
              <a:t>*.doc, frequencies and skip data file, contains the lists of documents which contain each term, along with the frequency of the term in that document (except when frequencies are omitted).</a:t>
            </a:r>
          </a:p>
          <a:p>
            <a:pPr marL="330200" indent="-171450">
              <a:buFont typeface="Arial" pitchFamily="34" charset="0"/>
              <a:buChar char="•"/>
            </a:pPr>
            <a:r>
              <a:rPr lang="en-US" baseline="0" dirty="0" smtClean="0"/>
              <a:t>*.</a:t>
            </a:r>
            <a:r>
              <a:rPr lang="en-US" baseline="0" dirty="0" err="1" smtClean="0"/>
              <a:t>pos</a:t>
            </a:r>
            <a:r>
              <a:rPr lang="en-US" baseline="0" dirty="0" smtClean="0"/>
              <a:t>, the positions dictionary, contains the lists of positions that each term occurs at within documents. It also sometimes stores part of payloads and offsets for speedup.</a:t>
            </a:r>
          </a:p>
          <a:p>
            <a:pPr marL="330200" indent="-171450">
              <a:buFont typeface="Arial" pitchFamily="34" charset="0"/>
              <a:buChar char="•"/>
            </a:pPr>
            <a:r>
              <a:rPr lang="en-US" baseline="0" dirty="0" smtClean="0"/>
              <a:t>*.</a:t>
            </a:r>
            <a:r>
              <a:rPr lang="en-US" baseline="0" dirty="0" err="1" smtClean="0"/>
              <a:t>tim</a:t>
            </a:r>
            <a:r>
              <a:rPr lang="en-US" baseline="0" dirty="0" smtClean="0"/>
              <a:t>, the term dictionary, contains the list of terms in each field along with per-term statistics (such as </a:t>
            </a:r>
            <a:r>
              <a:rPr lang="en-US" baseline="0" dirty="0" err="1" smtClean="0"/>
              <a:t>docfreq</a:t>
            </a:r>
            <a:r>
              <a:rPr lang="en-US" baseline="0" dirty="0" smtClean="0"/>
              <a:t>) and pointers to the frequencies, positions, payload and skip data in the .doc, .</a:t>
            </a:r>
            <a:r>
              <a:rPr lang="en-US" baseline="0" dirty="0" err="1" smtClean="0"/>
              <a:t>pos</a:t>
            </a:r>
            <a:r>
              <a:rPr lang="en-US" baseline="0" dirty="0" smtClean="0"/>
              <a:t>, and .pay files. See </a:t>
            </a:r>
            <a:r>
              <a:rPr lang="en-US" baseline="0" dirty="0" err="1" smtClean="0"/>
              <a:t>BlockTreeTermsWriter</a:t>
            </a:r>
            <a:r>
              <a:rPr lang="en-US" baseline="0" dirty="0" smtClean="0"/>
              <a:t> for more details on the format.</a:t>
            </a:r>
          </a:p>
          <a:p>
            <a:pPr marL="330200" indent="-171450">
              <a:buFont typeface="Arial" pitchFamily="34" charset="0"/>
              <a:buChar char="•"/>
            </a:pPr>
            <a:r>
              <a:rPr lang="en-US" baseline="0" dirty="0" smtClean="0"/>
              <a:t>*.tip, the term index, contains an index into the term dictionary, so that it can be accessed randomly. See </a:t>
            </a:r>
            <a:r>
              <a:rPr lang="en-US" baseline="0" dirty="0" err="1" smtClean="0"/>
              <a:t>BlockTreeTermsWriter</a:t>
            </a:r>
            <a:r>
              <a:rPr lang="en-US" baseline="0" dirty="0" smtClean="0"/>
              <a:t> for more details on the format.</a:t>
            </a:r>
          </a:p>
          <a:p>
            <a:pPr marL="330200" indent="-171450">
              <a:buFont typeface="Arial" pitchFamily="34" charset="0"/>
              <a:buChar char="•"/>
            </a:pPr>
            <a:r>
              <a:rPr lang="en-US" baseline="0" dirty="0" smtClean="0"/>
              <a:t>*.</a:t>
            </a:r>
            <a:r>
              <a:rPr lang="en-US" baseline="0" dirty="0" err="1" smtClean="0"/>
              <a:t>dvd</a:t>
            </a:r>
            <a:r>
              <a:rPr lang="en-US" baseline="0" dirty="0" smtClean="0"/>
              <a:t>, </a:t>
            </a:r>
            <a:r>
              <a:rPr lang="en-US" baseline="0" dirty="0" err="1" smtClean="0"/>
              <a:t>docValues</a:t>
            </a:r>
            <a:r>
              <a:rPr lang="en-US" baseline="0" dirty="0" smtClean="0"/>
              <a:t> data.</a:t>
            </a:r>
          </a:p>
          <a:p>
            <a:pPr marL="330200" indent="-171450">
              <a:buFont typeface="Arial" pitchFamily="34" charset="0"/>
              <a:buChar char="•"/>
            </a:pPr>
            <a:r>
              <a:rPr lang="en-US" baseline="0" dirty="0" smtClean="0"/>
              <a:t>*.</a:t>
            </a:r>
            <a:r>
              <a:rPr lang="en-US" baseline="0" dirty="0" err="1" smtClean="0"/>
              <a:t>dvm</a:t>
            </a:r>
            <a:r>
              <a:rPr lang="en-US" baseline="0" dirty="0" smtClean="0"/>
              <a:t>, </a:t>
            </a:r>
            <a:r>
              <a:rPr lang="en-US" baseline="0" dirty="0" err="1" smtClean="0"/>
              <a:t>docValues</a:t>
            </a:r>
            <a:r>
              <a:rPr lang="en-US" baseline="0" dirty="0" smtClean="0"/>
              <a:t> metadata.</a:t>
            </a:r>
          </a:p>
          <a:p>
            <a:pPr marL="330200" indent="-171450">
              <a:buFont typeface="Arial" pitchFamily="34" charset="0"/>
              <a:buChar char="•"/>
            </a:pPr>
            <a:endParaRPr lang="en-US" baseline="0" dirty="0" smtClean="0"/>
          </a:p>
          <a:p>
            <a:pPr marL="330200" indent="-171450">
              <a:buFont typeface="Arial" pitchFamily="34" charset="0"/>
              <a:buChar char="•"/>
            </a:pPr>
            <a:endParaRPr lang="en-US" baseline="0" dirty="0" smtClean="0"/>
          </a:p>
          <a:p>
            <a:pPr marL="158750" indent="0">
              <a:buFont typeface="Arial" pitchFamily="34" charset="0"/>
              <a:buNone/>
            </a:pPr>
            <a:r>
              <a:rPr lang="en-US" baseline="0" dirty="0" smtClean="0"/>
              <a:t>Source: </a:t>
            </a:r>
          </a:p>
          <a:p>
            <a:pPr marL="158750" indent="0">
              <a:buFont typeface="Arial" pitchFamily="34" charset="0"/>
              <a:buNone/>
            </a:pPr>
            <a:r>
              <a:rPr lang="en-US" baseline="0" dirty="0" smtClean="0"/>
              <a:t>https://lucene.apache.org/core/4_6_0/core/org/apache/lucene/codecs/lucene41/Lucene41PostingsFormat.html</a:t>
            </a:r>
          </a:p>
          <a:p>
            <a:pPr marL="158750" indent="0">
              <a:buFont typeface="Arial" pitchFamily="34" charset="0"/>
              <a:buNone/>
            </a:pPr>
            <a:r>
              <a:rPr lang="en-US" dirty="0" smtClean="0"/>
              <a:t>https://wiki.apache.org/solr/BloomIndexComponent</a:t>
            </a:r>
          </a:p>
          <a:p>
            <a:pPr marL="158750" indent="0">
              <a:buFont typeface="Arial" pitchFamily="34" charset="0"/>
              <a:buNone/>
            </a:pPr>
            <a:r>
              <a:rPr lang="en-US" dirty="0" smtClean="0"/>
              <a:t>https://lucene.apache.org/core/5_0_0/core/org/apache/lucene/codecs/lucene50/Lucene50DocValuesFormat.html</a:t>
            </a:r>
            <a:endParaRPr lang="en-US" dirty="0"/>
          </a:p>
        </p:txBody>
      </p:sp>
    </p:spTree>
    <p:extLst>
      <p:ext uri="{BB962C8B-B14F-4D97-AF65-F5344CB8AC3E}">
        <p14:creationId xmlns:p14="http://schemas.microsoft.com/office/powerpoint/2010/main" val="3818374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err="1" smtClean="0"/>
              <a:t>dsetool</a:t>
            </a:r>
            <a:r>
              <a:rPr lang="en-US" dirty="0" smtClean="0"/>
              <a:t> </a:t>
            </a:r>
            <a:r>
              <a:rPr lang="en-US" dirty="0" err="1" smtClean="0"/>
              <a:t>perf</a:t>
            </a:r>
            <a:r>
              <a:rPr lang="en-US" dirty="0" smtClean="0"/>
              <a:t> does have switches specific to DSE Search,</a:t>
            </a:r>
            <a:r>
              <a:rPr lang="en-US" baseline="0" dirty="0" smtClean="0"/>
              <a:t> however; we label these switches as belonging to a capacity planning and tuning discussion. </a:t>
            </a:r>
          </a:p>
          <a:p>
            <a:endParaRPr lang="en-US" baseline="0" dirty="0" smtClean="0"/>
          </a:p>
          <a:p>
            <a:r>
              <a:rPr lang="en-US" baseline="0" dirty="0" smtClean="0"/>
              <a:t>This sub-topic is not expanded upon further here. </a:t>
            </a:r>
            <a:r>
              <a:rPr lang="en-US" dirty="0" smtClean="0"/>
              <a:t> </a:t>
            </a:r>
            <a:endParaRPr lang="en-US" dirty="0"/>
          </a:p>
        </p:txBody>
      </p:sp>
    </p:spTree>
    <p:extLst>
      <p:ext uri="{BB962C8B-B14F-4D97-AF65-F5344CB8AC3E}">
        <p14:creationId xmlns:p14="http://schemas.microsoft.com/office/powerpoint/2010/main" val="40081951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err="1" smtClean="0"/>
              <a:t>stop_core_reindex</a:t>
            </a:r>
            <a:r>
              <a:rPr lang="en-US" dirty="0" smtClean="0"/>
              <a:t> works for REBUILD</a:t>
            </a:r>
            <a:r>
              <a:rPr lang="en-US" baseline="0" dirty="0" smtClean="0"/>
              <a:t> and new index builds. A graceful shutdown, this switch stops the index build gracefully; there is no restart capability.</a:t>
            </a:r>
            <a:endParaRPr lang="en-US" dirty="0"/>
          </a:p>
        </p:txBody>
      </p:sp>
    </p:spTree>
    <p:extLst>
      <p:ext uri="{BB962C8B-B14F-4D97-AF65-F5344CB8AC3E}">
        <p14:creationId xmlns:p14="http://schemas.microsoft.com/office/powerpoint/2010/main" val="38960273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In addition to the DESCRIBE (SEARCH INDEX), we can also use tracing from the CQLSH client program.</a:t>
            </a:r>
            <a:endParaRPr lang="en-US" dirty="0"/>
          </a:p>
        </p:txBody>
      </p:sp>
    </p:spTree>
    <p:extLst>
      <p:ext uri="{BB962C8B-B14F-4D97-AF65-F5344CB8AC3E}">
        <p14:creationId xmlns:p14="http://schemas.microsoft.com/office/powerpoint/2010/main" val="34690139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To determine if the</a:t>
            </a:r>
            <a:r>
              <a:rPr lang="en-US" baseline="0" dirty="0" smtClean="0"/>
              <a:t> query is a DSE Core or DSE Search query, turn tracing on and look for (minimally) </a:t>
            </a:r>
            <a:r>
              <a:rPr lang="en-US" baseline="0" dirty="0" err="1" smtClean="0"/>
              <a:t>MaxScore</a:t>
            </a:r>
            <a:r>
              <a:rPr lang="en-US" baseline="0" smtClean="0"/>
              <a:t>.</a:t>
            </a:r>
            <a:endParaRPr lang="en-US"/>
          </a:p>
        </p:txBody>
      </p:sp>
    </p:spTree>
    <p:extLst>
      <p:ext uri="{BB962C8B-B14F-4D97-AF65-F5344CB8AC3E}">
        <p14:creationId xmlns:p14="http://schemas.microsoft.com/office/powerpoint/2010/main" val="23496315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End of Discussion</a:t>
            </a:r>
            <a:r>
              <a:rPr lang="en-US" baseline="0" dirty="0" smtClean="0"/>
              <a:t> Module-</a:t>
            </a:r>
            <a:endParaRPr lang="en-US" dirty="0"/>
          </a:p>
        </p:txBody>
      </p:sp>
    </p:spTree>
    <p:extLst>
      <p:ext uri="{BB962C8B-B14F-4D97-AF65-F5344CB8AC3E}">
        <p14:creationId xmlns:p14="http://schemas.microsoft.com/office/powerpoint/2010/main" val="2466392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This utility makes the synonyms ASCII text file known to DSE Search;</a:t>
            </a:r>
            <a:r>
              <a:rPr lang="en-US" baseline="0" dirty="0" smtClean="0"/>
              <a:t> this command is run from the command line.</a:t>
            </a:r>
            <a:endParaRPr lang="en-US" dirty="0"/>
          </a:p>
        </p:txBody>
      </p:sp>
    </p:spTree>
    <p:extLst>
      <p:ext uri="{BB962C8B-B14F-4D97-AF65-F5344CB8AC3E}">
        <p14:creationId xmlns:p14="http://schemas.microsoft.com/office/powerpoint/2010/main" val="31862540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remaining content may be read “extra credit”, as time allows.</a:t>
            </a:r>
            <a:endParaRPr lang="en-US" dirty="0" smtClean="0"/>
          </a:p>
          <a:p>
            <a:endParaRPr lang="en-US" dirty="0"/>
          </a:p>
        </p:txBody>
      </p:sp>
    </p:spTree>
    <p:extLst>
      <p:ext uri="{BB962C8B-B14F-4D97-AF65-F5344CB8AC3E}">
        <p14:creationId xmlns:p14="http://schemas.microsoft.com/office/powerpoint/2010/main" val="39957522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More about </a:t>
            </a:r>
            <a:r>
              <a:rPr lang="en-US" dirty="0" err="1" smtClean="0"/>
              <a:t>Beider</a:t>
            </a:r>
            <a:r>
              <a:rPr lang="en-US" dirty="0" smtClean="0"/>
              <a:t> Morse-</a:t>
            </a:r>
          </a:p>
          <a:p>
            <a:endParaRPr lang="en-US" dirty="0" smtClean="0"/>
          </a:p>
          <a:p>
            <a:r>
              <a:rPr lang="en-US" dirty="0" smtClean="0"/>
              <a:t>Source:</a:t>
            </a:r>
          </a:p>
          <a:p>
            <a:pPr marL="33020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800" dirty="0" smtClean="0"/>
              <a:t>https://en.wikipedia.org/wiki/Alexander_Beider</a:t>
            </a:r>
          </a:p>
          <a:p>
            <a:pPr marL="33020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800" dirty="0" smtClean="0"/>
              <a:t>https://en.wikipedia.org/wiki/Stephen_P._Morse</a:t>
            </a:r>
          </a:p>
          <a:p>
            <a:pPr marL="330200" indent="-171450">
              <a:buFont typeface="Arial" pitchFamily="34" charset="0"/>
              <a:buChar char="•"/>
            </a:pPr>
            <a:endParaRPr lang="en-US" dirty="0" smtClean="0"/>
          </a:p>
          <a:p>
            <a:pPr marL="330200" indent="-171450">
              <a:buFont typeface="Arial" pitchFamily="34" charset="0"/>
              <a:buChar char="•"/>
            </a:pPr>
            <a:endParaRPr lang="en-US" dirty="0" smtClean="0"/>
          </a:p>
          <a:p>
            <a:r>
              <a:rPr lang="en-US" sz="800" kern="1200" dirty="0" smtClean="0">
                <a:solidFill>
                  <a:schemeClr val="tx1"/>
                </a:solidFill>
                <a:latin typeface="+mn-lt"/>
                <a:ea typeface="+mn-ea"/>
                <a:cs typeface="+mn-cs"/>
              </a:rPr>
              <a:t>Alexander </a:t>
            </a:r>
            <a:r>
              <a:rPr lang="en-US" sz="800" kern="1200" dirty="0" err="1" smtClean="0">
                <a:solidFill>
                  <a:schemeClr val="tx1"/>
                </a:solidFill>
                <a:latin typeface="+mn-lt"/>
                <a:ea typeface="+mn-ea"/>
                <a:cs typeface="+mn-cs"/>
              </a:rPr>
              <a:t>Beider</a:t>
            </a:r>
            <a:r>
              <a:rPr lang="en-US" sz="800" kern="1200" dirty="0" smtClean="0">
                <a:solidFill>
                  <a:schemeClr val="tx1"/>
                </a:solidFill>
                <a:latin typeface="+mn-lt"/>
                <a:ea typeface="+mn-ea"/>
                <a:cs typeface="+mn-cs"/>
              </a:rPr>
              <a:t> was born in Moscow in 1963. In 1986 he graduated from the Moscow Institute of Physics and Technology and in 1989 he received a PhD in Applied Mathematics from the same institution. Since 1990, he lives with his family in Paris, </a:t>
            </a:r>
            <a:r>
              <a:rPr lang="en-US" sz="800" kern="1200" dirty="0" err="1" smtClean="0">
                <a:solidFill>
                  <a:schemeClr val="tx1"/>
                </a:solidFill>
                <a:latin typeface="+mn-lt"/>
                <a:ea typeface="+mn-ea"/>
                <a:cs typeface="+mn-cs"/>
              </a:rPr>
              <a:t>France.His</a:t>
            </a:r>
            <a:r>
              <a:rPr lang="en-US" sz="800" kern="1200" dirty="0" smtClean="0">
                <a:solidFill>
                  <a:schemeClr val="tx1"/>
                </a:solidFill>
                <a:latin typeface="+mn-lt"/>
                <a:ea typeface="+mn-ea"/>
                <a:cs typeface="+mn-cs"/>
              </a:rPr>
              <a:t> works deal with etymology and geographic distribution of Jewish surnames, traditional Yiddish given names, methodological principles of studying names, and the history of Yiddish. His papers have been published by scholarly journals in US, France, Israel, Poland, and Russia. In 1999, he received his PhD in Jewish studies, from the Sorbonne. He is also the co-author with Stephen P. Morse of the </a:t>
            </a:r>
            <a:r>
              <a:rPr lang="en-US" sz="800" kern="1200" dirty="0" err="1" smtClean="0">
                <a:solidFill>
                  <a:schemeClr val="tx1"/>
                </a:solidFill>
                <a:latin typeface="+mn-lt"/>
                <a:ea typeface="+mn-ea"/>
                <a:cs typeface="+mn-cs"/>
              </a:rPr>
              <a:t>Beider</a:t>
            </a:r>
            <a:r>
              <a:rPr lang="en-US" sz="800" kern="1200" dirty="0" smtClean="0">
                <a:solidFill>
                  <a:schemeClr val="tx1"/>
                </a:solidFill>
                <a:latin typeface="+mn-lt"/>
                <a:ea typeface="+mn-ea"/>
                <a:cs typeface="+mn-cs"/>
              </a:rPr>
              <a:t>–Morse Phonetic Name Matching Algorithm.</a:t>
            </a:r>
          </a:p>
          <a:p>
            <a:endParaRPr lang="en-US" sz="800" kern="1200" dirty="0" smtClean="0">
              <a:solidFill>
                <a:schemeClr val="tx1"/>
              </a:solidFill>
              <a:latin typeface="+mn-lt"/>
              <a:ea typeface="+mn-ea"/>
              <a:cs typeface="+mn-cs"/>
            </a:endParaRPr>
          </a:p>
          <a:p>
            <a:r>
              <a:rPr lang="en-US" sz="800" kern="1200" dirty="0" smtClean="0">
                <a:solidFill>
                  <a:schemeClr val="tx1"/>
                </a:solidFill>
                <a:latin typeface="+mn-lt"/>
                <a:ea typeface="+mn-ea"/>
                <a:cs typeface="+mn-cs"/>
              </a:rPr>
              <a:t>Stephen Paul Morse (born May 1940) is the architect of the Intel 8086 chip and is the originator of the "One Step" search page tools used by genealogists. In recent years, he has applied his technology expertise to Web-based Genealogy Search Tools. His "One Step" Search Pages are widely used by genealogists all over the world. He is also the co-author with linguist Alexander </a:t>
            </a:r>
            <a:r>
              <a:rPr lang="en-US" sz="800" kern="1200" dirty="0" err="1" smtClean="0">
                <a:solidFill>
                  <a:schemeClr val="tx1"/>
                </a:solidFill>
                <a:latin typeface="+mn-lt"/>
                <a:ea typeface="+mn-ea"/>
                <a:cs typeface="+mn-cs"/>
              </a:rPr>
              <a:t>Beider</a:t>
            </a:r>
            <a:r>
              <a:rPr lang="en-US" sz="800" kern="1200" dirty="0" smtClean="0">
                <a:solidFill>
                  <a:schemeClr val="tx1"/>
                </a:solidFill>
                <a:latin typeface="+mn-lt"/>
                <a:ea typeface="+mn-ea"/>
                <a:cs typeface="+mn-cs"/>
              </a:rPr>
              <a:t> of the </a:t>
            </a:r>
            <a:r>
              <a:rPr lang="en-US" sz="800" kern="1200" dirty="0" err="1" smtClean="0">
                <a:solidFill>
                  <a:schemeClr val="tx1"/>
                </a:solidFill>
                <a:latin typeface="+mn-lt"/>
                <a:ea typeface="+mn-ea"/>
                <a:cs typeface="+mn-cs"/>
              </a:rPr>
              <a:t>Beider</a:t>
            </a:r>
            <a:r>
              <a:rPr lang="en-US" sz="800" kern="1200" dirty="0" smtClean="0">
                <a:solidFill>
                  <a:schemeClr val="tx1"/>
                </a:solidFill>
                <a:latin typeface="+mn-lt"/>
                <a:ea typeface="+mn-ea"/>
                <a:cs typeface="+mn-cs"/>
              </a:rPr>
              <a:t>–Morse Phonetic Name Matching Algorithm.</a:t>
            </a:r>
          </a:p>
          <a:p>
            <a:endParaRPr lang="en-US" sz="800" kern="1200" dirty="0" smtClean="0">
              <a:solidFill>
                <a:schemeClr val="tx1"/>
              </a:solidFill>
              <a:latin typeface="+mn-lt"/>
              <a:ea typeface="+mn-ea"/>
              <a:cs typeface="+mn-cs"/>
            </a:endParaRPr>
          </a:p>
          <a:p>
            <a:endParaRPr lang="en-US" dirty="0"/>
          </a:p>
        </p:txBody>
      </p:sp>
    </p:spTree>
    <p:extLst>
      <p:ext uri="{BB962C8B-B14F-4D97-AF65-F5344CB8AC3E}">
        <p14:creationId xmlns:p14="http://schemas.microsoft.com/office/powerpoint/2010/main" val="3147642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Again, this example is from Discussion Module 7443:</a:t>
            </a:r>
          </a:p>
          <a:p>
            <a:endParaRPr lang="en-US" dirty="0" smtClean="0"/>
          </a:p>
          <a:p>
            <a:pPr marL="330200" indent="-171450">
              <a:buFont typeface="Arial" pitchFamily="34" charset="0"/>
              <a:buChar char="•"/>
            </a:pPr>
            <a:r>
              <a:rPr lang="en-US" dirty="0" smtClean="0"/>
              <a:t>We make a field</a:t>
            </a:r>
            <a:r>
              <a:rPr lang="en-US" baseline="0" dirty="0" smtClean="0"/>
              <a:t> type with an analyzer; </a:t>
            </a:r>
            <a:r>
              <a:rPr lang="en-US" baseline="0" dirty="0" err="1" smtClean="0"/>
              <a:t>StandardTokenizer</a:t>
            </a:r>
            <a:r>
              <a:rPr lang="en-US" baseline="0" dirty="0" smtClean="0"/>
              <a:t>, then </a:t>
            </a:r>
            <a:r>
              <a:rPr lang="en-US" baseline="0" dirty="0" err="1" smtClean="0"/>
              <a:t>SynonymFilter</a:t>
            </a:r>
            <a:endParaRPr lang="en-US" baseline="0" dirty="0" smtClean="0"/>
          </a:p>
          <a:p>
            <a:pPr marL="330200" indent="-171450">
              <a:buFont typeface="Arial" pitchFamily="34" charset="0"/>
              <a:buChar char="•"/>
            </a:pPr>
            <a:r>
              <a:rPr lang="en-US" baseline="0" dirty="0" smtClean="0"/>
              <a:t>And then we add the field to the DSE Search index.</a:t>
            </a:r>
          </a:p>
          <a:p>
            <a:pPr marL="330200" indent="-171450">
              <a:buFont typeface="Arial" pitchFamily="34" charset="0"/>
              <a:buChar char="•"/>
            </a:pPr>
            <a:r>
              <a:rPr lang="en-US" baseline="0" dirty="0" smtClean="0"/>
              <a:t>This is an example of a filter with properties.</a:t>
            </a:r>
          </a:p>
          <a:p>
            <a:pPr marL="330200" indent="-171450">
              <a:buFont typeface="Arial" pitchFamily="34" charset="0"/>
              <a:buChar char="•"/>
            </a:pPr>
            <a:endParaRPr lang="en-US" baseline="0" dirty="0" smtClean="0"/>
          </a:p>
          <a:p>
            <a:pPr marL="158750" indent="0">
              <a:buFont typeface="Arial" pitchFamily="34" charset="0"/>
              <a:buNone/>
            </a:pPr>
            <a:r>
              <a:rPr lang="en-US" baseline="0" dirty="0" smtClean="0"/>
              <a:t>Reference </a:t>
            </a:r>
            <a:r>
              <a:rPr lang="en-US" baseline="0" dirty="0" err="1" smtClean="0"/>
              <a:t>Urls</a:t>
            </a:r>
            <a:r>
              <a:rPr lang="en-US" baseline="0" dirty="0" smtClean="0"/>
              <a:t>:</a:t>
            </a:r>
          </a:p>
          <a:p>
            <a:pPr lvl="1"/>
            <a:r>
              <a:rPr lang="en-US" sz="1600" kern="1200" dirty="0" smtClean="0">
                <a:solidFill>
                  <a:schemeClr val="tx1"/>
                </a:solidFill>
                <a:hlinkClick r:id="rId3"/>
              </a:rPr>
              <a:t>https://lucene.apache.org/solr/guide/6_6/tokenizers.html</a:t>
            </a:r>
            <a:endParaRPr lang="en-US" sz="1600" kern="1200" dirty="0" smtClean="0">
              <a:solidFill>
                <a:schemeClr val="tx1"/>
              </a:solidFill>
            </a:endParaRPr>
          </a:p>
          <a:p>
            <a:pPr lvl="1"/>
            <a:r>
              <a:rPr lang="en-US" sz="1600" kern="1200" dirty="0" smtClean="0">
                <a:solidFill>
                  <a:schemeClr val="tx1"/>
                </a:solidFill>
                <a:hlinkClick r:id="rId4"/>
              </a:rPr>
              <a:t>https://lucene.apache.org/solr/guide/6_6/filter-descriptions.html</a:t>
            </a:r>
            <a:endParaRPr lang="en-US" sz="1600" kern="1200" dirty="0" smtClean="0">
              <a:solidFill>
                <a:schemeClr val="tx1"/>
              </a:solidFill>
            </a:endParaRPr>
          </a:p>
          <a:p>
            <a:pPr marL="158750" indent="0">
              <a:buFont typeface="Arial" pitchFamily="34" charset="0"/>
              <a:buNone/>
            </a:pPr>
            <a:endParaRPr lang="en-US" dirty="0"/>
          </a:p>
        </p:txBody>
      </p:sp>
    </p:spTree>
    <p:extLst>
      <p:ext uri="{BB962C8B-B14F-4D97-AF65-F5344CB8AC3E}">
        <p14:creationId xmlns:p14="http://schemas.microsoft.com/office/powerpoint/2010/main" val="3682792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Reload and rebuild, then three test queries-</a:t>
            </a:r>
          </a:p>
          <a:p>
            <a:endParaRPr lang="en-US" dirty="0" smtClean="0"/>
          </a:p>
          <a:p>
            <a:pPr marL="330200" indent="-171450">
              <a:buFont typeface="Arial" pitchFamily="34" charset="0"/>
              <a:buChar char="•"/>
            </a:pPr>
            <a:r>
              <a:rPr lang="en-US" dirty="0" smtClean="0"/>
              <a:t>Sample data is repeated on the right.</a:t>
            </a:r>
          </a:p>
          <a:p>
            <a:pPr marL="330200" indent="-171450">
              <a:buFont typeface="Arial" pitchFamily="34" charset="0"/>
              <a:buChar char="•"/>
            </a:pPr>
            <a:r>
              <a:rPr lang="en-US" dirty="0" smtClean="0"/>
              <a:t>What rows are returned from each query ?</a:t>
            </a:r>
            <a:endParaRPr lang="en-US" dirty="0"/>
          </a:p>
        </p:txBody>
      </p:sp>
    </p:spTree>
    <p:extLst>
      <p:ext uri="{BB962C8B-B14F-4D97-AF65-F5344CB8AC3E}">
        <p14:creationId xmlns:p14="http://schemas.microsoft.com/office/powerpoint/2010/main" val="946142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Net new example code; adding new data to column, col4 (and others). This data is used in</a:t>
            </a:r>
            <a:r>
              <a:rPr lang="en-US" baseline="0" dirty="0" smtClean="0"/>
              <a:t> the examples that follow.</a:t>
            </a:r>
            <a:endParaRPr lang="en-US" dirty="0"/>
          </a:p>
        </p:txBody>
      </p:sp>
    </p:spTree>
    <p:extLst>
      <p:ext uri="{BB962C8B-B14F-4D97-AF65-F5344CB8AC3E}">
        <p14:creationId xmlns:p14="http://schemas.microsoft.com/office/powerpoint/2010/main" val="3097988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r>
              <a:rPr lang="en-US" dirty="0" smtClean="0"/>
              <a:t>All new code-</a:t>
            </a:r>
          </a:p>
          <a:p>
            <a:endParaRPr lang="en-US" dirty="0" smtClean="0"/>
          </a:p>
          <a:p>
            <a:pPr marL="330200" indent="-171450">
              <a:buFont typeface="Arial" pitchFamily="34" charset="0"/>
              <a:buChar char="•"/>
            </a:pPr>
            <a:r>
              <a:rPr lang="en-US" dirty="0" smtClean="0"/>
              <a:t>First we add a field type, then we add a field</a:t>
            </a:r>
            <a:r>
              <a:rPr lang="en-US" baseline="0" dirty="0" smtClean="0"/>
              <a:t> to the DSE Search index.</a:t>
            </a:r>
          </a:p>
          <a:p>
            <a:pPr marL="330200" indent="-171450">
              <a:buFont typeface="Arial" pitchFamily="34" charset="0"/>
              <a:buChar char="•"/>
            </a:pPr>
            <a:r>
              <a:rPr lang="en-US" dirty="0" smtClean="0"/>
              <a:t>The field type is</a:t>
            </a:r>
            <a:r>
              <a:rPr lang="en-US" baseline="0" dirty="0" smtClean="0"/>
              <a:t> of class, </a:t>
            </a:r>
            <a:r>
              <a:rPr lang="en-US" baseline="0" dirty="0" err="1" smtClean="0"/>
              <a:t>TextField</a:t>
            </a:r>
            <a:endParaRPr lang="en-US" baseline="0" dirty="0" smtClean="0"/>
          </a:p>
          <a:p>
            <a:pPr marL="330200" indent="-171450">
              <a:buFont typeface="Arial" pitchFamily="34" charset="0"/>
              <a:buChar char="•"/>
            </a:pPr>
            <a:r>
              <a:rPr lang="en-US" baseline="0" dirty="0" smtClean="0"/>
              <a:t>We use the </a:t>
            </a:r>
            <a:r>
              <a:rPr lang="en-US" baseline="0" dirty="0" err="1" smtClean="0"/>
              <a:t>StandardTokenizer</a:t>
            </a:r>
            <a:endParaRPr lang="en-US" baseline="0" dirty="0" smtClean="0"/>
          </a:p>
          <a:p>
            <a:pPr marL="330200" indent="-171450">
              <a:buFont typeface="Arial" pitchFamily="34" charset="0"/>
              <a:buChar char="•"/>
            </a:pPr>
            <a:r>
              <a:rPr lang="en-US" baseline="0" dirty="0" smtClean="0"/>
              <a:t>Then we use the </a:t>
            </a:r>
            <a:r>
              <a:rPr lang="en-US" baseline="0" dirty="0" err="1" smtClean="0"/>
              <a:t>BeiderMorseFilter</a:t>
            </a:r>
            <a:r>
              <a:rPr lang="en-US" baseline="0" dirty="0" smtClean="0"/>
              <a:t>, one of the </a:t>
            </a:r>
            <a:r>
              <a:rPr lang="en-US" baseline="0" dirty="0" err="1" smtClean="0"/>
              <a:t>Soundex</a:t>
            </a:r>
            <a:r>
              <a:rPr lang="en-US" baseline="0" dirty="0" smtClean="0"/>
              <a:t> type filters.</a:t>
            </a:r>
          </a:p>
          <a:p>
            <a:pPr marL="330200" indent="-171450">
              <a:buFont typeface="Arial" pitchFamily="34" charset="0"/>
              <a:buChar char="•"/>
            </a:pPr>
            <a:r>
              <a:rPr lang="en-US" baseline="0" dirty="0" smtClean="0"/>
              <a:t>And we add the field to the DSE Search index.</a:t>
            </a:r>
            <a:endParaRPr lang="en-US" dirty="0" smtClean="0"/>
          </a:p>
          <a:p>
            <a:endParaRPr lang="en-US" dirty="0" smtClean="0"/>
          </a:p>
          <a:p>
            <a:endParaRPr lang="en-US" dirty="0" smtClean="0"/>
          </a:p>
          <a:p>
            <a:pPr marL="158750" indent="0">
              <a:buFont typeface="Arial" pitchFamily="34" charset="0"/>
              <a:buNone/>
            </a:pPr>
            <a:r>
              <a:rPr lang="en-US" baseline="0" dirty="0" smtClean="0"/>
              <a:t>Reference </a:t>
            </a:r>
            <a:r>
              <a:rPr lang="en-US" baseline="0" dirty="0" err="1" smtClean="0"/>
              <a:t>Urls</a:t>
            </a:r>
            <a:r>
              <a:rPr lang="en-US" baseline="0" dirty="0" smtClean="0"/>
              <a:t>:</a:t>
            </a:r>
          </a:p>
          <a:p>
            <a:pPr lvl="1"/>
            <a:r>
              <a:rPr lang="en-US" sz="1600" kern="1200" dirty="0" smtClean="0">
                <a:solidFill>
                  <a:schemeClr val="tx1"/>
                </a:solidFill>
                <a:hlinkClick r:id="rId3"/>
              </a:rPr>
              <a:t>https://lucene.apache.org/solr/guide/6_6/tokenizers.html</a:t>
            </a:r>
            <a:endParaRPr lang="en-US" sz="1600" kern="1200" dirty="0" smtClean="0">
              <a:solidFill>
                <a:schemeClr val="tx1"/>
              </a:solidFill>
            </a:endParaRPr>
          </a:p>
          <a:p>
            <a:pPr lvl="1"/>
            <a:r>
              <a:rPr lang="en-US" sz="1600" kern="1200" dirty="0" smtClean="0">
                <a:solidFill>
                  <a:schemeClr val="tx1"/>
                </a:solidFill>
                <a:hlinkClick r:id="rId4"/>
              </a:rPr>
              <a:t>https://lucene.apache.org/solr/guide/6_6/filter-descriptions.html</a:t>
            </a:r>
            <a:endParaRPr lang="en-US" sz="1600" kern="1200" dirty="0" smtClean="0">
              <a:solidFill>
                <a:schemeClr val="tx1"/>
              </a:solidFill>
            </a:endParaRPr>
          </a:p>
          <a:p>
            <a:pPr lvl="1"/>
            <a:endParaRPr lang="en-US" sz="1600" kern="1200" dirty="0" smtClean="0">
              <a:solidFill>
                <a:schemeClr val="tx1"/>
              </a:solidFill>
            </a:endParaRPr>
          </a:p>
          <a:p>
            <a:pPr lvl="0"/>
            <a:r>
              <a:rPr lang="en-US" sz="800" kern="1200" dirty="0" err="1" smtClean="0">
                <a:solidFill>
                  <a:schemeClr val="tx1"/>
                </a:solidFill>
                <a:latin typeface="+mn-lt"/>
                <a:ea typeface="+mn-ea"/>
                <a:cs typeface="+mn-cs"/>
              </a:rPr>
              <a:t>Beider</a:t>
            </a:r>
            <a:r>
              <a:rPr lang="en-US" sz="800" kern="1200" dirty="0" smtClean="0">
                <a:solidFill>
                  <a:schemeClr val="tx1"/>
                </a:solidFill>
                <a:latin typeface="+mn-lt"/>
                <a:ea typeface="+mn-ea"/>
                <a:cs typeface="+mn-cs"/>
              </a:rPr>
              <a:t>-Morse Filter</a:t>
            </a:r>
          </a:p>
          <a:p>
            <a:pPr lvl="0"/>
            <a:r>
              <a:rPr lang="en-US" sz="800" kern="1200" dirty="0" smtClean="0">
                <a:solidFill>
                  <a:schemeClr val="tx1"/>
                </a:solidFill>
                <a:latin typeface="+mn-lt"/>
                <a:ea typeface="+mn-ea"/>
                <a:cs typeface="+mn-cs"/>
              </a:rPr>
              <a:t>Implements the </a:t>
            </a:r>
            <a:r>
              <a:rPr lang="en-US" sz="800" kern="1200" dirty="0" err="1" smtClean="0">
                <a:solidFill>
                  <a:schemeClr val="tx1"/>
                </a:solidFill>
                <a:latin typeface="+mn-lt"/>
                <a:ea typeface="+mn-ea"/>
                <a:cs typeface="+mn-cs"/>
              </a:rPr>
              <a:t>Beider</a:t>
            </a:r>
            <a:r>
              <a:rPr lang="en-US" sz="800" kern="1200" dirty="0" smtClean="0">
                <a:solidFill>
                  <a:schemeClr val="tx1"/>
                </a:solidFill>
                <a:latin typeface="+mn-lt"/>
                <a:ea typeface="+mn-ea"/>
                <a:cs typeface="+mn-cs"/>
              </a:rPr>
              <a:t>-Morse Phonetic Matching (BMPM) algorithm, which allows identification of similar names, even if they are spelled differently or in different languages. More information about how this works is available in the section on Phonetic Matching.        </a:t>
            </a:r>
          </a:p>
          <a:p>
            <a:pPr lvl="0"/>
            <a:r>
              <a:rPr lang="en-US" sz="800" kern="1200" dirty="0" err="1" smtClean="0">
                <a:solidFill>
                  <a:schemeClr val="tx1"/>
                </a:solidFill>
                <a:latin typeface="+mn-lt"/>
                <a:ea typeface="+mn-ea"/>
                <a:cs typeface="+mn-cs"/>
              </a:rPr>
              <a:t>BeiderMorseFilter</a:t>
            </a:r>
            <a:r>
              <a:rPr lang="en-US" sz="800" kern="1200" dirty="0" smtClean="0">
                <a:solidFill>
                  <a:schemeClr val="tx1"/>
                </a:solidFill>
                <a:latin typeface="+mn-lt"/>
                <a:ea typeface="+mn-ea"/>
                <a:cs typeface="+mn-cs"/>
              </a:rPr>
              <a:t> changed its behavior in </a:t>
            </a:r>
            <a:r>
              <a:rPr lang="en-US" sz="800" kern="1200" dirty="0" err="1" smtClean="0">
                <a:solidFill>
                  <a:schemeClr val="tx1"/>
                </a:solidFill>
                <a:latin typeface="+mn-lt"/>
                <a:ea typeface="+mn-ea"/>
                <a:cs typeface="+mn-cs"/>
              </a:rPr>
              <a:t>Solr</a:t>
            </a:r>
            <a:r>
              <a:rPr lang="en-US" sz="800" kern="1200" dirty="0" smtClean="0">
                <a:solidFill>
                  <a:schemeClr val="tx1"/>
                </a:solidFill>
                <a:latin typeface="+mn-lt"/>
                <a:ea typeface="+mn-ea"/>
                <a:cs typeface="+mn-cs"/>
              </a:rPr>
              <a:t> 5.0 due to an update to version 3.04 of the BMPM algorithm. Older version of </a:t>
            </a:r>
            <a:r>
              <a:rPr lang="en-US" sz="800" kern="1200" dirty="0" err="1" smtClean="0">
                <a:solidFill>
                  <a:schemeClr val="tx1"/>
                </a:solidFill>
                <a:latin typeface="+mn-lt"/>
                <a:ea typeface="+mn-ea"/>
                <a:cs typeface="+mn-cs"/>
              </a:rPr>
              <a:t>Solr</a:t>
            </a:r>
            <a:r>
              <a:rPr lang="en-US" sz="800" kern="1200" dirty="0" smtClean="0">
                <a:solidFill>
                  <a:schemeClr val="tx1"/>
                </a:solidFill>
                <a:latin typeface="+mn-lt"/>
                <a:ea typeface="+mn-ea"/>
                <a:cs typeface="+mn-cs"/>
              </a:rPr>
              <a:t> implemented BMPM version 3.00 (see http://stevemorse.org/phoneticinfo.htm). Any index built using this filter with earlier versions of </a:t>
            </a:r>
            <a:r>
              <a:rPr lang="en-US" sz="800" kern="1200" dirty="0" err="1" smtClean="0">
                <a:solidFill>
                  <a:schemeClr val="tx1"/>
                </a:solidFill>
                <a:latin typeface="+mn-lt"/>
                <a:ea typeface="+mn-ea"/>
                <a:cs typeface="+mn-cs"/>
              </a:rPr>
              <a:t>Solr</a:t>
            </a:r>
            <a:r>
              <a:rPr lang="en-US" sz="800" kern="1200" dirty="0" smtClean="0">
                <a:solidFill>
                  <a:schemeClr val="tx1"/>
                </a:solidFill>
                <a:latin typeface="+mn-lt"/>
                <a:ea typeface="+mn-ea"/>
                <a:cs typeface="+mn-cs"/>
              </a:rPr>
              <a:t> will need to be rebuilt.</a:t>
            </a:r>
          </a:p>
          <a:p>
            <a:pPr lvl="0"/>
            <a:endParaRPr lang="en-US" sz="800" kern="1200" dirty="0" smtClean="0">
              <a:solidFill>
                <a:schemeClr val="tx1"/>
              </a:solidFill>
              <a:latin typeface="+mn-lt"/>
              <a:ea typeface="+mn-ea"/>
              <a:cs typeface="+mn-cs"/>
            </a:endParaRPr>
          </a:p>
          <a:p>
            <a:pPr lvl="0"/>
            <a:r>
              <a:rPr lang="en-US" sz="800" kern="1200" dirty="0" smtClean="0">
                <a:solidFill>
                  <a:schemeClr val="tx1"/>
                </a:solidFill>
                <a:latin typeface="+mn-lt"/>
                <a:ea typeface="+mn-ea"/>
                <a:cs typeface="+mn-cs"/>
              </a:rPr>
              <a:t>Factory class: </a:t>
            </a:r>
            <a:r>
              <a:rPr lang="en-US" sz="800" kern="1200" dirty="0" err="1" smtClean="0">
                <a:solidFill>
                  <a:schemeClr val="tx1"/>
                </a:solidFill>
                <a:latin typeface="+mn-lt"/>
                <a:ea typeface="+mn-ea"/>
                <a:cs typeface="+mn-cs"/>
              </a:rPr>
              <a:t>solr.BeiderMorseFilterFactory</a:t>
            </a:r>
            <a:endParaRPr lang="en-US" sz="800" kern="1200" dirty="0" smtClean="0">
              <a:solidFill>
                <a:schemeClr val="tx1"/>
              </a:solidFill>
              <a:latin typeface="+mn-lt"/>
              <a:ea typeface="+mn-ea"/>
              <a:cs typeface="+mn-cs"/>
            </a:endParaRPr>
          </a:p>
          <a:p>
            <a:pPr lvl="0"/>
            <a:r>
              <a:rPr lang="en-US" sz="800" kern="1200" dirty="0" err="1" smtClean="0">
                <a:solidFill>
                  <a:schemeClr val="tx1"/>
                </a:solidFill>
                <a:latin typeface="+mn-lt"/>
                <a:ea typeface="+mn-ea"/>
                <a:cs typeface="+mn-cs"/>
              </a:rPr>
              <a:t>Arguments:nameType</a:t>
            </a:r>
            <a:r>
              <a:rPr lang="en-US" sz="800" kern="1200" dirty="0" smtClean="0">
                <a:solidFill>
                  <a:schemeClr val="tx1"/>
                </a:solidFill>
                <a:latin typeface="+mn-lt"/>
                <a:ea typeface="+mn-ea"/>
                <a:cs typeface="+mn-cs"/>
              </a:rPr>
              <a:t>    </a:t>
            </a:r>
          </a:p>
          <a:p>
            <a:pPr lvl="0"/>
            <a:endParaRPr lang="en-US" sz="800" kern="1200" dirty="0" smtClean="0">
              <a:solidFill>
                <a:schemeClr val="tx1"/>
              </a:solidFill>
              <a:latin typeface="+mn-lt"/>
              <a:ea typeface="+mn-ea"/>
              <a:cs typeface="+mn-cs"/>
            </a:endParaRPr>
          </a:p>
          <a:p>
            <a:pPr lvl="0"/>
            <a:r>
              <a:rPr lang="en-US" sz="800" kern="1200" dirty="0" smtClean="0">
                <a:solidFill>
                  <a:schemeClr val="tx1"/>
                </a:solidFill>
                <a:latin typeface="+mn-lt"/>
                <a:ea typeface="+mn-ea"/>
                <a:cs typeface="+mn-cs"/>
              </a:rPr>
              <a:t>Types of names. Valid values are GENERIC, ASHKENAZI, or SEPHARDIC. If not processing Ashkenazi or Sephardic names, use </a:t>
            </a:r>
            <a:r>
              <a:rPr lang="en-US" sz="800" kern="1200" dirty="0" err="1" smtClean="0">
                <a:solidFill>
                  <a:schemeClr val="tx1"/>
                </a:solidFill>
                <a:latin typeface="+mn-lt"/>
                <a:ea typeface="+mn-ea"/>
                <a:cs typeface="+mn-cs"/>
              </a:rPr>
              <a:t>GENERIC.ruleType</a:t>
            </a:r>
            <a:r>
              <a:rPr lang="en-US" sz="800" kern="1200" dirty="0" smtClean="0">
                <a:solidFill>
                  <a:schemeClr val="tx1"/>
                </a:solidFill>
                <a:latin typeface="+mn-lt"/>
                <a:ea typeface="+mn-ea"/>
                <a:cs typeface="+mn-cs"/>
              </a:rPr>
              <a:t>    </a:t>
            </a:r>
          </a:p>
          <a:p>
            <a:pPr lvl="0"/>
            <a:r>
              <a:rPr lang="en-US" sz="800" kern="1200" dirty="0" smtClean="0">
                <a:solidFill>
                  <a:schemeClr val="tx1"/>
                </a:solidFill>
                <a:latin typeface="+mn-lt"/>
                <a:ea typeface="+mn-ea"/>
                <a:cs typeface="+mn-cs"/>
              </a:rPr>
              <a:t>Types of rules to apply. Valid values are APPROX or EXACT.</a:t>
            </a:r>
          </a:p>
          <a:p>
            <a:pPr lvl="0"/>
            <a:r>
              <a:rPr lang="en-US" sz="800" kern="1200" dirty="0" err="1" smtClean="0">
                <a:solidFill>
                  <a:schemeClr val="tx1"/>
                </a:solidFill>
                <a:latin typeface="+mn-lt"/>
                <a:ea typeface="+mn-ea"/>
                <a:cs typeface="+mn-cs"/>
              </a:rPr>
              <a:t>concat</a:t>
            </a:r>
            <a:r>
              <a:rPr lang="en-US" sz="800" kern="1200" dirty="0" smtClean="0">
                <a:solidFill>
                  <a:schemeClr val="tx1"/>
                </a:solidFill>
                <a:latin typeface="+mn-lt"/>
                <a:ea typeface="+mn-ea"/>
                <a:cs typeface="+mn-cs"/>
              </a:rPr>
              <a:t>    Defines if multiple possible matches should be combined with a pipe ("|").</a:t>
            </a:r>
          </a:p>
          <a:p>
            <a:pPr lvl="0"/>
            <a:r>
              <a:rPr lang="en-US" sz="800" kern="1200" dirty="0" err="1" smtClean="0">
                <a:solidFill>
                  <a:schemeClr val="tx1"/>
                </a:solidFill>
                <a:latin typeface="+mn-lt"/>
                <a:ea typeface="+mn-ea"/>
                <a:cs typeface="+mn-cs"/>
              </a:rPr>
              <a:t>languageSet</a:t>
            </a:r>
            <a:r>
              <a:rPr lang="en-US" sz="800" kern="1200" dirty="0" smtClean="0">
                <a:solidFill>
                  <a:schemeClr val="tx1"/>
                </a:solidFill>
                <a:latin typeface="+mn-lt"/>
                <a:ea typeface="+mn-ea"/>
                <a:cs typeface="+mn-cs"/>
              </a:rPr>
              <a:t>    The language set to use. The value "auto" will allow the Filter to identify the language, or a comma-separated list can be supplied.                                                                                                                     </a:t>
            </a:r>
            <a:endParaRPr lang="en-US" sz="1200" kern="1200" dirty="0" smtClean="0">
              <a:solidFill>
                <a:schemeClr val="tx1"/>
              </a:solidFill>
            </a:endParaRPr>
          </a:p>
          <a:p>
            <a:endParaRPr lang="en-US" dirty="0"/>
          </a:p>
        </p:txBody>
      </p:sp>
    </p:spTree>
    <p:extLst>
      <p:ext uri="{BB962C8B-B14F-4D97-AF65-F5344CB8AC3E}">
        <p14:creationId xmlns:p14="http://schemas.microsoft.com/office/powerpoint/2010/main" val="1256227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50838"/>
            <a:ext cx="4662488" cy="2624137"/>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t>Reload and rebuild (previous page), then three test queries-</a:t>
            </a:r>
          </a:p>
          <a:p>
            <a:pPr marL="158750" indent="0">
              <a:buFont typeface="Arial" pitchFamily="34" charset="0"/>
              <a:buNone/>
            </a:pPr>
            <a:endParaRPr lang="en-US" dirty="0" smtClean="0"/>
          </a:p>
          <a:p>
            <a:pPr marL="330200" indent="-171450">
              <a:buFont typeface="Arial" pitchFamily="34" charset="0"/>
              <a:buChar char="•"/>
            </a:pPr>
            <a:r>
              <a:rPr lang="en-US" dirty="0" smtClean="0"/>
              <a:t>Sample data is repeated on the right.</a:t>
            </a:r>
          </a:p>
          <a:p>
            <a:pPr marL="330200" indent="-171450">
              <a:buFont typeface="Arial" pitchFamily="34" charset="0"/>
              <a:buChar char="•"/>
            </a:pPr>
            <a:r>
              <a:rPr lang="en-US" dirty="0" smtClean="0"/>
              <a:t>What rows are returned from each query ?</a:t>
            </a:r>
          </a:p>
          <a:p>
            <a:endParaRPr lang="en-US" dirty="0" smtClean="0"/>
          </a:p>
          <a:p>
            <a:endParaRPr lang="en-US" dirty="0"/>
          </a:p>
        </p:txBody>
      </p:sp>
    </p:spTree>
    <p:extLst>
      <p:ext uri="{BB962C8B-B14F-4D97-AF65-F5344CB8AC3E}">
        <p14:creationId xmlns:p14="http://schemas.microsoft.com/office/powerpoint/2010/main" val="35268512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 - Title Slide">
    <p:spTree>
      <p:nvGrpSpPr>
        <p:cNvPr id="1" name="Shape 88"/>
        <p:cNvGrpSpPr/>
        <p:nvPr/>
      </p:nvGrpSpPr>
      <p:grpSpPr>
        <a:xfrm>
          <a:off x="0" y="0"/>
          <a:ext cx="0" cy="0"/>
          <a:chOff x="0" y="0"/>
          <a:chExt cx="0" cy="0"/>
        </a:xfrm>
      </p:grpSpPr>
      <p:sp>
        <p:nvSpPr>
          <p:cNvPr id="13" name="Round Single Corner Rectangle 12"/>
          <p:cNvSpPr/>
          <p:nvPr userDrawn="1"/>
        </p:nvSpPr>
        <p:spPr>
          <a:xfrm flipV="1">
            <a:off x="0" y="-2"/>
            <a:ext cx="3654128" cy="5143502"/>
          </a:xfrm>
          <a:prstGeom prst="round1Rect">
            <a:avLst>
              <a:gd name="adj" fmla="val 2846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5" name="Shape 98"/>
          <p:cNvSpPr/>
          <p:nvPr userDrawn="1"/>
        </p:nvSpPr>
        <p:spPr>
          <a:xfrm>
            <a:off x="-3472" y="659747"/>
            <a:ext cx="3657600" cy="184280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Shape 74" descr="line-dot-pattern@2x.png"/>
          <p:cNvPicPr preferRelativeResize="0"/>
          <p:nvPr userDrawn="1"/>
        </p:nvPicPr>
        <p:blipFill rotWithShape="1">
          <a:blip r:embed="rId2" cstate="screen">
            <a:alphaModFix amt="25000"/>
            <a:extLst>
              <a:ext uri="{28A0092B-C50C-407E-A947-70E740481C1C}">
                <a14:useLocalDpi xmlns:a14="http://schemas.microsoft.com/office/drawing/2010/main"/>
              </a:ext>
            </a:extLst>
          </a:blip>
          <a:srcRect r="29726"/>
          <a:stretch/>
        </p:blipFill>
        <p:spPr>
          <a:xfrm>
            <a:off x="0" y="817418"/>
            <a:ext cx="3654128" cy="4326018"/>
          </a:xfrm>
          <a:prstGeom prst="rect">
            <a:avLst/>
          </a:prstGeom>
          <a:noFill/>
          <a:ln>
            <a:noFill/>
          </a:ln>
        </p:spPr>
      </p:pic>
      <p:sp>
        <p:nvSpPr>
          <p:cNvPr id="17" name="Content Placeholder 2"/>
          <p:cNvSpPr>
            <a:spLocks noGrp="1"/>
          </p:cNvSpPr>
          <p:nvPr>
            <p:ph sz="quarter" idx="16"/>
          </p:nvPr>
        </p:nvSpPr>
        <p:spPr>
          <a:xfrm>
            <a:off x="4111328" y="659747"/>
            <a:ext cx="4575472" cy="3941290"/>
          </a:xfrm>
          <a:prstGeom prst="rect">
            <a:avLst/>
          </a:prstGeom>
        </p:spPr>
        <p:txBody>
          <a:bodyPr lIns="0"/>
          <a:lstStyle>
            <a:lvl1pPr marL="233363" marR="0" indent="-227013" algn="l" rtl="0">
              <a:lnSpc>
                <a:spcPct val="100000"/>
              </a:lnSpc>
              <a:spcBef>
                <a:spcPts val="400"/>
              </a:spcBef>
              <a:spcAft>
                <a:spcPts val="16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ts val="14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ts val="14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ts val="14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smtClean="0"/>
              <a:t>Click to edit Master text styles</a:t>
            </a:r>
          </a:p>
        </p:txBody>
      </p:sp>
      <p:sp>
        <p:nvSpPr>
          <p:cNvPr id="20" name="Shape 71"/>
          <p:cNvSpPr txBox="1">
            <a:spLocks noGrp="1"/>
          </p:cNvSpPr>
          <p:nvPr>
            <p:ph type="body" idx="1"/>
          </p:nvPr>
        </p:nvSpPr>
        <p:spPr>
          <a:xfrm>
            <a:off x="457200" y="1733643"/>
            <a:ext cx="3089305" cy="680970"/>
          </a:xfrm>
          <a:prstGeom prst="rect">
            <a:avLst/>
          </a:prstGeom>
          <a:noFill/>
          <a:ln>
            <a:noFill/>
          </a:ln>
        </p:spPr>
        <p:txBody>
          <a:bodyPr spcFirstLastPara="1" wrap="square" lIns="0" tIns="91425" rIns="91425" bIns="91425" anchor="t" anchorCtr="0"/>
          <a:lstStyle>
            <a:lvl1pPr marL="6350" marR="0" lvl="0" indent="-6350" algn="l" rtl="0">
              <a:spcBef>
                <a:spcPts val="400"/>
              </a:spcBef>
              <a:spcAft>
                <a:spcPts val="0"/>
              </a:spcAft>
              <a:buClr>
                <a:schemeClr val="lt1"/>
              </a:buClr>
              <a:buSzPts val="1400"/>
              <a:buFont typeface="Arial"/>
              <a:buNone/>
              <a:tabLst/>
              <a:defRPr sz="1600" b="0" i="0" u="none" strike="noStrike" cap="none">
                <a:solidFill>
                  <a:schemeClr val="bg1"/>
                </a:solidFill>
                <a:latin typeface="Arial"/>
                <a:ea typeface="Arial"/>
                <a:cs typeface="Arial"/>
                <a:sym typeface="Arial"/>
              </a:defRPr>
            </a:lvl1pPr>
            <a:lvl2pPr marL="914400" marR="0" lvl="1" indent="-406400" algn="l" rtl="0">
              <a:spcBef>
                <a:spcPts val="560"/>
              </a:spcBef>
              <a:spcAft>
                <a:spcPts val="0"/>
              </a:spcAft>
              <a:buClr>
                <a:schemeClr val="lt1"/>
              </a:buClr>
              <a:buSzPts val="2800"/>
              <a:buFont typeface="Arial"/>
              <a:buChar char="–"/>
              <a:defRPr sz="2800" b="0" i="0" u="none" strike="noStrike" cap="none">
                <a:solidFill>
                  <a:schemeClr val="lt1"/>
                </a:solidFill>
                <a:latin typeface="Helvetica Neue"/>
                <a:ea typeface="Helvetica Neue"/>
                <a:cs typeface="Helvetica Neue"/>
                <a:sym typeface="Helvetica Neue"/>
              </a:defRPr>
            </a:lvl2pPr>
            <a:lvl3pPr marL="1371600" marR="0" lvl="2" indent="-381000" algn="l" rtl="0">
              <a:spcBef>
                <a:spcPts val="480"/>
              </a:spcBef>
              <a:spcAft>
                <a:spcPts val="0"/>
              </a:spcAft>
              <a:buClr>
                <a:schemeClr val="lt1"/>
              </a:buClr>
              <a:buSzPts val="2400"/>
              <a:buFont typeface="Arial"/>
              <a:buChar char="•"/>
              <a:defRPr sz="2400" b="0" i="0" u="none" strike="noStrike" cap="none">
                <a:solidFill>
                  <a:schemeClr val="lt1"/>
                </a:solidFill>
                <a:latin typeface="Helvetica Neue"/>
                <a:ea typeface="Helvetica Neue"/>
                <a:cs typeface="Helvetica Neue"/>
                <a:sym typeface="Helvetica Neue"/>
              </a:defRPr>
            </a:lvl3pPr>
            <a:lvl4pPr marL="1828800" marR="0" lvl="3"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4pPr>
            <a:lvl5pPr marL="2286000" marR="0" lvl="4"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lvl="0"/>
            <a:r>
              <a:rPr lang="en-US" smtClean="0"/>
              <a:t>Click to edit Master text styles</a:t>
            </a:r>
          </a:p>
        </p:txBody>
      </p:sp>
      <p:sp>
        <p:nvSpPr>
          <p:cNvPr id="21" name="Shape 64"/>
          <p:cNvSpPr txBox="1">
            <a:spLocks noGrp="1"/>
          </p:cNvSpPr>
          <p:nvPr>
            <p:ph type="title"/>
          </p:nvPr>
        </p:nvSpPr>
        <p:spPr>
          <a:xfrm>
            <a:off x="457200" y="890791"/>
            <a:ext cx="3089305" cy="828360"/>
          </a:xfrm>
          <a:prstGeom prst="rect">
            <a:avLst/>
          </a:prstGeom>
          <a:noFill/>
          <a:ln>
            <a:noFill/>
          </a:ln>
        </p:spPr>
        <p:txBody>
          <a:bodyPr spcFirstLastPara="1" wrap="square" lIns="0" tIns="91425" rIns="91425" bIns="91425" anchor="b" anchorCtr="0"/>
          <a:lstStyle>
            <a:lvl1pPr marL="0" marR="0" lvl="0" indent="0" algn="l" rtl="0">
              <a:lnSpc>
                <a:spcPct val="90000"/>
              </a:lnSpc>
              <a:spcBef>
                <a:spcPts val="0"/>
              </a:spcBef>
              <a:spcAft>
                <a:spcPts val="0"/>
              </a:spcAft>
              <a:buClr>
                <a:schemeClr val="lt1"/>
              </a:buClr>
              <a:buSzPts val="1400"/>
              <a:buFont typeface="Arial"/>
              <a:buNone/>
              <a:defRPr sz="2800" b="1" i="0" u="none" strike="noStrike" cap="none">
                <a:solidFill>
                  <a:schemeClr val="bg1"/>
                </a:solidFill>
                <a:latin typeface="Arial"/>
                <a:ea typeface="Arial"/>
                <a:cs typeface="Arial"/>
                <a:sym typeface="Arial"/>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r>
              <a:rPr lang="en-US" smtClean="0"/>
              <a:t>Click to edit Master title style</a:t>
            </a:r>
            <a:endParaRPr lang="en-US" dirty="0"/>
          </a:p>
        </p:txBody>
      </p:sp>
      <p:pic>
        <p:nvPicPr>
          <p:cNvPr id="16" name="Picture 15"/>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617524" y="4609351"/>
            <a:ext cx="2496312" cy="402710"/>
          </a:xfrm>
          <a:prstGeom prst="rect">
            <a:avLst/>
          </a:prstGeom>
        </p:spPr>
      </p:pic>
      <p:sp>
        <p:nvSpPr>
          <p:cNvPr id="18"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tx1"/>
                </a:solidFill>
              </a:defRPr>
            </a:lvl1pPr>
          </a:lstStyle>
          <a:p>
            <a:r>
              <a:rPr lang="en-US" dirty="0" smtClean="0"/>
              <a:t>000-DTSE-Search-7445-60-DM-</a:t>
            </a:r>
            <a:fld id="{5A6FB346-E907-314D-8DE1-ECD2B2B6AA1B}" type="slidenum">
              <a:rPr lang="uk-UA" smtClean="0"/>
              <a:pPr/>
              <a:t>‹#›</a:t>
            </a:fld>
            <a:endParaRPr lang="uk-UA" dirty="0"/>
          </a:p>
        </p:txBody>
      </p:sp>
      <p:sp>
        <p:nvSpPr>
          <p:cNvPr id="23" name="Date Placeholder 4"/>
          <p:cNvSpPr>
            <a:spLocks noGrp="1"/>
          </p:cNvSpPr>
          <p:nvPr>
            <p:ph type="dt" sz="half" idx="17"/>
          </p:nvPr>
        </p:nvSpPr>
        <p:spPr>
          <a:xfrm>
            <a:off x="6859175" y="4891669"/>
            <a:ext cx="2057400" cy="189202"/>
          </a:xfrm>
          <a:prstGeom prst="rect">
            <a:avLst/>
          </a:prstGeom>
        </p:spPr>
        <p:txBody>
          <a:bodyPr/>
          <a:lstStyle>
            <a:lvl1pPr>
              <a:defRPr sz="600">
                <a:solidFill>
                  <a:schemeClr val="tx1"/>
                </a:solidFill>
              </a:defRPr>
            </a:lvl1pPr>
          </a:lstStyle>
          <a:p>
            <a:r>
              <a:rPr lang="en-US" smtClean="0"/>
              <a:t>© DataStax, All Rights Reserved. Confidential.</a:t>
            </a:r>
            <a:endParaRPr lang="en-US" dirty="0"/>
          </a:p>
        </p:txBody>
      </p:sp>
    </p:spTree>
  </p:cSld>
  <p:clrMapOvr>
    <a:masterClrMapping/>
  </p:clrMapOvr>
  <p:extLst mod="1">
    <p:ext uri="{DCECCB84-F9BA-43D5-87BE-67443E8EF086}">
      <p15:sldGuideLst xmlns:p15="http://schemas.microsoft.com/office/powerpoint/2012/main" xmlns=""/>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 - Prerequisites:">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a:ext>
            </a:extLst>
          </a:blip>
          <a:srcRect l="222" t="3440" b="13113"/>
          <a:stretch/>
        </p:blipFill>
        <p:spPr>
          <a:xfrm>
            <a:off x="0" y="0"/>
            <a:ext cx="9144000" cy="5143500"/>
          </a:xfrm>
          <a:prstGeom prst="rect">
            <a:avLst/>
          </a:prstGeom>
        </p:spPr>
      </p:pic>
      <p:pic>
        <p:nvPicPr>
          <p:cNvPr id="17" name="Picture 16"/>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6739215" y="4578740"/>
            <a:ext cx="2284327" cy="220639"/>
          </a:xfrm>
          <a:prstGeom prst="rect">
            <a:avLst/>
          </a:prstGeom>
        </p:spPr>
      </p:pic>
      <p:sp>
        <p:nvSpPr>
          <p:cNvPr id="8" name="Rectangle 7"/>
          <p:cNvSpPr/>
          <p:nvPr userDrawn="1"/>
        </p:nvSpPr>
        <p:spPr>
          <a:xfrm>
            <a:off x="0" y="1428750"/>
            <a:ext cx="9144000" cy="1828800"/>
          </a:xfrm>
          <a:prstGeom prst="rect">
            <a:avLst/>
          </a:prstGeom>
          <a:solidFill>
            <a:schemeClr val="accent1">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1927314"/>
            <a:ext cx="8229600" cy="857250"/>
          </a:xfrm>
          <a:prstGeom prst="rect">
            <a:avLst/>
          </a:prstGeom>
        </p:spPr>
        <p:txBody>
          <a:bodyPr anchor="ctr" anchorCtr="0">
            <a:normAutofit/>
          </a:bodyPr>
          <a:lstStyle>
            <a:lvl1pPr algn="l">
              <a:defRPr sz="4800" b="0" i="0">
                <a:solidFill>
                  <a:schemeClr val="bg1"/>
                </a:solidFill>
                <a:latin typeface="Arial" charset="0"/>
                <a:ea typeface="Arial" charset="0"/>
                <a:cs typeface="Arial" charset="0"/>
              </a:defRPr>
            </a:lvl1pPr>
          </a:lstStyle>
          <a:p>
            <a:r>
              <a:rPr lang="en-US" dirty="0" smtClean="0"/>
              <a:t>Prerequisites:</a:t>
            </a:r>
            <a:endParaRPr lang="en-US" dirty="0"/>
          </a:p>
        </p:txBody>
      </p:sp>
      <p:sp>
        <p:nvSpPr>
          <p:cNvPr id="14" name="Date Placeholder 4"/>
          <p:cNvSpPr>
            <a:spLocks noGrp="1"/>
          </p:cNvSpPr>
          <p:nvPr>
            <p:ph type="dt" sz="half" idx="12"/>
          </p:nvPr>
        </p:nvSpPr>
        <p:spPr>
          <a:xfrm>
            <a:off x="6859175" y="4790123"/>
            <a:ext cx="2057400" cy="189202"/>
          </a:xfrm>
          <a:prstGeom prst="rect">
            <a:avLst/>
          </a:prstGeom>
        </p:spPr>
        <p:txBody>
          <a:bodyPr/>
          <a:lstStyle>
            <a:lvl1pPr>
              <a:defRPr sz="600">
                <a:solidFill>
                  <a:schemeClr val="bg1"/>
                </a:solidFill>
              </a:defRPr>
            </a:lvl1pPr>
          </a:lstStyle>
          <a:p>
            <a:r>
              <a:rPr lang="en-US" dirty="0" smtClean="0"/>
              <a:t>© </a:t>
            </a:r>
            <a:r>
              <a:rPr lang="en-US" dirty="0" err="1" smtClean="0"/>
              <a:t>DataStax</a:t>
            </a:r>
            <a:r>
              <a:rPr lang="en-US" dirty="0" smtClean="0"/>
              <a:t>, All Rights Reserved. Confidential.</a:t>
            </a:r>
            <a:endParaRPr lang="en-US" dirty="0"/>
          </a:p>
        </p:txBody>
      </p:sp>
      <p:sp>
        <p:nvSpPr>
          <p:cNvPr id="10"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bg1"/>
                </a:solidFill>
              </a:defRPr>
            </a:lvl1pPr>
          </a:lstStyle>
          <a:p>
            <a:r>
              <a:rPr lang="en-US" dirty="0" smtClean="0"/>
              <a:t>000-DTSE-Search-7445-60-DM-</a:t>
            </a:r>
            <a:fld id="{5A6FB346-E907-314D-8DE1-ECD2B2B6AA1B}" type="slidenum">
              <a:rPr lang="uk-UA" smtClean="0"/>
              <a:pPr/>
              <a:t>‹#›</a:t>
            </a:fld>
            <a:endParaRPr lang="uk-UA" dirty="0"/>
          </a:p>
        </p:txBody>
      </p:sp>
    </p:spTree>
    <p:extLst>
      <p:ext uri="{BB962C8B-B14F-4D97-AF65-F5344CB8AC3E}">
        <p14:creationId xmlns:p14="http://schemas.microsoft.com/office/powerpoint/2010/main" val="18942856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10 - Prerequisites:">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a:ext>
            </a:extLst>
          </a:blip>
          <a:srcRect l="222" t="3440" b="13113"/>
          <a:stretch/>
        </p:blipFill>
        <p:spPr>
          <a:xfrm>
            <a:off x="0" y="0"/>
            <a:ext cx="9144000" cy="5143500"/>
          </a:xfrm>
          <a:prstGeom prst="rect">
            <a:avLst/>
          </a:prstGeom>
        </p:spPr>
      </p:pic>
      <p:pic>
        <p:nvPicPr>
          <p:cNvPr id="17" name="Picture 16"/>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6739215" y="4578740"/>
            <a:ext cx="2284327" cy="220639"/>
          </a:xfrm>
          <a:prstGeom prst="rect">
            <a:avLst/>
          </a:prstGeom>
        </p:spPr>
      </p:pic>
      <p:sp>
        <p:nvSpPr>
          <p:cNvPr id="8" name="Rectangle 7"/>
          <p:cNvSpPr/>
          <p:nvPr userDrawn="1"/>
        </p:nvSpPr>
        <p:spPr>
          <a:xfrm>
            <a:off x="0" y="1428750"/>
            <a:ext cx="9144000" cy="1828800"/>
          </a:xfrm>
          <a:prstGeom prst="rect">
            <a:avLst/>
          </a:prstGeom>
          <a:solidFill>
            <a:schemeClr val="accent1">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1927314"/>
            <a:ext cx="8229600" cy="857250"/>
          </a:xfrm>
          <a:prstGeom prst="rect">
            <a:avLst/>
          </a:prstGeom>
        </p:spPr>
        <p:txBody>
          <a:bodyPr anchor="ctr" anchorCtr="0">
            <a:normAutofit/>
          </a:bodyPr>
          <a:lstStyle>
            <a:lvl1pPr algn="l">
              <a:defRPr sz="4800" b="0" i="0">
                <a:solidFill>
                  <a:schemeClr val="bg1"/>
                </a:solidFill>
                <a:latin typeface="Arial" charset="0"/>
                <a:ea typeface="Arial" charset="0"/>
                <a:cs typeface="Arial" charset="0"/>
              </a:defRPr>
            </a:lvl1pPr>
          </a:lstStyle>
          <a:p>
            <a:r>
              <a:rPr lang="en-US" dirty="0" smtClean="0"/>
              <a:t>Solutions:</a:t>
            </a:r>
            <a:endParaRPr lang="en-US" dirty="0"/>
          </a:p>
        </p:txBody>
      </p:sp>
      <p:sp>
        <p:nvSpPr>
          <p:cNvPr id="14" name="Date Placeholder 4"/>
          <p:cNvSpPr>
            <a:spLocks noGrp="1"/>
          </p:cNvSpPr>
          <p:nvPr>
            <p:ph type="dt" sz="half" idx="12"/>
          </p:nvPr>
        </p:nvSpPr>
        <p:spPr>
          <a:xfrm>
            <a:off x="6859175" y="4790123"/>
            <a:ext cx="2057400" cy="189202"/>
          </a:xfrm>
          <a:prstGeom prst="rect">
            <a:avLst/>
          </a:prstGeom>
        </p:spPr>
        <p:txBody>
          <a:bodyPr/>
          <a:lstStyle>
            <a:lvl1pPr>
              <a:defRPr sz="600">
                <a:solidFill>
                  <a:schemeClr val="bg1"/>
                </a:solidFill>
              </a:defRPr>
            </a:lvl1pPr>
          </a:lstStyle>
          <a:p>
            <a:r>
              <a:rPr lang="en-US" dirty="0" smtClean="0"/>
              <a:t>© </a:t>
            </a:r>
            <a:r>
              <a:rPr lang="en-US" dirty="0" err="1" smtClean="0"/>
              <a:t>DataStax</a:t>
            </a:r>
            <a:r>
              <a:rPr lang="en-US" dirty="0" smtClean="0"/>
              <a:t>, All Rights Reserved. Confidential.</a:t>
            </a:r>
            <a:endParaRPr lang="en-US" dirty="0"/>
          </a:p>
        </p:txBody>
      </p:sp>
      <p:sp>
        <p:nvSpPr>
          <p:cNvPr id="10"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bg1"/>
                </a:solidFill>
              </a:defRPr>
            </a:lvl1pPr>
          </a:lstStyle>
          <a:p>
            <a:r>
              <a:rPr lang="en-US" dirty="0" smtClean="0"/>
              <a:t>000-DTSE-Search-7445-60-DM-</a:t>
            </a:r>
            <a:fld id="{5A6FB346-E907-314D-8DE1-ECD2B2B6AA1B}" type="slidenum">
              <a:rPr lang="uk-UA" smtClean="0"/>
              <a:pPr/>
              <a:t>‹#›</a:t>
            </a:fld>
            <a:endParaRPr lang="uk-UA" dirty="0"/>
          </a:p>
        </p:txBody>
      </p:sp>
    </p:spTree>
    <p:extLst>
      <p:ext uri="{BB962C8B-B14F-4D97-AF65-F5344CB8AC3E}">
        <p14:creationId xmlns:p14="http://schemas.microsoft.com/office/powerpoint/2010/main" val="1201703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2 - Light banner, 1 column text">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alphaModFix amt="3000"/>
            <a:extLst>
              <a:ext uri="{28A0092B-C50C-407E-A947-70E740481C1C}">
                <a14:useLocalDpi xmlns:a14="http://schemas.microsoft.com/office/drawing/2010/main"/>
              </a:ext>
            </a:extLst>
          </a:blip>
          <a:srcRect r="11266"/>
          <a:stretch/>
        </p:blipFill>
        <p:spPr>
          <a:xfrm rot="5400000">
            <a:off x="227748" y="2081119"/>
            <a:ext cx="2860272" cy="3264494"/>
          </a:xfrm>
          <a:prstGeom prst="rect">
            <a:avLst/>
          </a:prstGeom>
        </p:spPr>
      </p:pic>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15" name="Rectangle 14"/>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617524" y="4609351"/>
            <a:ext cx="2496312" cy="402710"/>
          </a:xfrm>
          <a:prstGeom prst="rect">
            <a:avLst/>
          </a:prstGeom>
        </p:spPr>
      </p:pic>
      <p:sp>
        <p:nvSpPr>
          <p:cNvPr id="20" name="Date Placeholder 4"/>
          <p:cNvSpPr>
            <a:spLocks noGrp="1"/>
          </p:cNvSpPr>
          <p:nvPr>
            <p:ph type="dt" sz="half" idx="18"/>
          </p:nvPr>
        </p:nvSpPr>
        <p:spPr>
          <a:xfrm>
            <a:off x="6859175" y="4891669"/>
            <a:ext cx="2057400" cy="189202"/>
          </a:xfrm>
          <a:prstGeom prst="rect">
            <a:avLst/>
          </a:prstGeom>
        </p:spPr>
        <p:txBody>
          <a:bodyPr/>
          <a:lstStyle>
            <a:lvl1pPr>
              <a:defRPr sz="600">
                <a:solidFill>
                  <a:schemeClr val="tx1"/>
                </a:solidFill>
              </a:defRPr>
            </a:lvl1pPr>
          </a:lstStyle>
          <a:p>
            <a:r>
              <a:rPr lang="en-US" smtClean="0"/>
              <a:t>© DataStax, All Rights Reserved. Confidential.</a:t>
            </a:r>
            <a:endParaRPr lang="en-US" dirty="0"/>
          </a:p>
        </p:txBody>
      </p:sp>
      <p:sp>
        <p:nvSpPr>
          <p:cNvPr id="11" name="Content Placeholder 2"/>
          <p:cNvSpPr>
            <a:spLocks noGrp="1"/>
          </p:cNvSpPr>
          <p:nvPr>
            <p:ph sz="quarter" idx="16"/>
          </p:nvPr>
        </p:nvSpPr>
        <p:spPr>
          <a:xfrm>
            <a:off x="457200" y="1123949"/>
            <a:ext cx="8229600"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tx1"/>
                </a:solidFill>
              </a:defRPr>
            </a:lvl1pPr>
          </a:lstStyle>
          <a:p>
            <a:r>
              <a:rPr lang="en-US" dirty="0" smtClean="0"/>
              <a:t>000-DTSE-Search-7445-60-DM-</a:t>
            </a:r>
            <a:fld id="{5A6FB346-E907-314D-8DE1-ECD2B2B6AA1B}" type="slidenum">
              <a:rPr lang="uk-UA" smtClean="0"/>
              <a:pPr/>
              <a:t>‹#›</a:t>
            </a:fld>
            <a:endParaRPr lang="uk-UA" dirty="0"/>
          </a:p>
        </p:txBody>
      </p:sp>
    </p:spTree>
    <p:extLst>
      <p:ext uri="{BB962C8B-B14F-4D97-AF65-F5344CB8AC3E}">
        <p14:creationId xmlns:p14="http://schemas.microsoft.com/office/powerpoint/2010/main" val="1653575908"/>
      </p:ext>
    </p:extLst>
  </p:cSld>
  <p:clrMapOvr>
    <a:masterClrMapping/>
  </p:clrMapOvr>
  <p:extLst mod="1">
    <p:ext uri="{DCECCB84-F9BA-43D5-87BE-67443E8EF086}">
      <p15:sldGuideLst xmlns:p15="http://schemas.microsoft.com/office/powerpoint/2012/main" xmlns="">
        <p15:guide id="4" pos="547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3 - Light banner, 2 column text">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alphaModFix amt="3000"/>
            <a:extLst>
              <a:ext uri="{28A0092B-C50C-407E-A947-70E740481C1C}">
                <a14:useLocalDpi xmlns:a14="http://schemas.microsoft.com/office/drawing/2010/main"/>
              </a:ext>
            </a:extLst>
          </a:blip>
          <a:srcRect r="11266"/>
          <a:stretch/>
        </p:blipFill>
        <p:spPr>
          <a:xfrm rot="5400000">
            <a:off x="227748" y="2081119"/>
            <a:ext cx="2860272" cy="3264494"/>
          </a:xfrm>
          <a:prstGeom prst="rect">
            <a:avLst/>
          </a:prstGeom>
        </p:spPr>
      </p:pic>
      <p:pic>
        <p:nvPicPr>
          <p:cNvPr id="14" name="Shape 74" descr="line-dot-pattern@2x.png"/>
          <p:cNvPicPr preferRelativeResize="0"/>
          <p:nvPr userDrawn="1"/>
        </p:nvPicPr>
        <p:blipFill rotWithShape="1">
          <a:blip r:embed="rId3" cstate="screen">
            <a:alphaModFix amt="2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3" name="Content Placeholder 2"/>
          <p:cNvSpPr>
            <a:spLocks noGrp="1"/>
          </p:cNvSpPr>
          <p:nvPr>
            <p:ph sz="quarter" idx="16"/>
          </p:nvPr>
        </p:nvSpPr>
        <p:spPr>
          <a:xfrm>
            <a:off x="457200" y="1123949"/>
            <a:ext cx="4003675"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ts val="14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Rectangle 14"/>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a:spLocks noGrp="1"/>
          </p:cNvSpPr>
          <p:nvPr>
            <p:ph sz="quarter" idx="17"/>
          </p:nvPr>
        </p:nvSpPr>
        <p:spPr>
          <a:xfrm>
            <a:off x="4691671" y="1123949"/>
            <a:ext cx="4003675"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6" name="Picture 15"/>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6617524" y="4609351"/>
            <a:ext cx="2496312" cy="402710"/>
          </a:xfrm>
          <a:prstGeom prst="rect">
            <a:avLst/>
          </a:prstGeom>
        </p:spPr>
      </p:pic>
      <p:sp>
        <p:nvSpPr>
          <p:cNvPr id="20" name="Date Placeholder 4"/>
          <p:cNvSpPr>
            <a:spLocks noGrp="1"/>
          </p:cNvSpPr>
          <p:nvPr>
            <p:ph type="dt" sz="half" idx="18"/>
          </p:nvPr>
        </p:nvSpPr>
        <p:spPr>
          <a:xfrm>
            <a:off x="6859175" y="4891669"/>
            <a:ext cx="2057400" cy="189202"/>
          </a:xfrm>
          <a:prstGeom prst="rect">
            <a:avLst/>
          </a:prstGeom>
        </p:spPr>
        <p:txBody>
          <a:bodyPr/>
          <a:lstStyle>
            <a:lvl1pPr>
              <a:defRPr sz="600">
                <a:solidFill>
                  <a:schemeClr val="tx1"/>
                </a:solidFill>
              </a:defRPr>
            </a:lvl1pPr>
          </a:lstStyle>
          <a:p>
            <a:r>
              <a:rPr lang="en-US" smtClean="0"/>
              <a:t>© DataStax, All Rights Reserved. Confidential.</a:t>
            </a:r>
            <a:endParaRPr lang="en-US" dirty="0"/>
          </a:p>
        </p:txBody>
      </p:sp>
      <p:sp>
        <p:nvSpPr>
          <p:cNvPr id="11"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tx1"/>
                </a:solidFill>
              </a:defRPr>
            </a:lvl1pPr>
          </a:lstStyle>
          <a:p>
            <a:r>
              <a:rPr lang="en-US" dirty="0" smtClean="0"/>
              <a:t>000-DTSE-Search-7445-60-DM-</a:t>
            </a:r>
            <a:fld id="{5A6FB346-E907-314D-8DE1-ECD2B2B6AA1B}" type="slidenum">
              <a:rPr lang="uk-UA" smtClean="0"/>
              <a:pPr/>
              <a:t>‹#›</a:t>
            </a:fld>
            <a:endParaRPr lang="uk-UA" dirty="0"/>
          </a:p>
        </p:txBody>
      </p:sp>
    </p:spTree>
    <p:extLst/>
  </p:cSld>
  <p:clrMapOvr>
    <a:masterClrMapping/>
  </p:clrMapOvr>
  <p:extLst mod="1">
    <p:ext uri="{DCECCB84-F9BA-43D5-87BE-67443E8EF086}">
      <p15:sldGuideLst xmlns:p15="http://schemas.microsoft.com/office/powerpoint/2012/main" xmlns="">
        <p15:guide id="4" pos="547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4 - Left picture, 1 column">
    <p:spTree>
      <p:nvGrpSpPr>
        <p:cNvPr id="1" name=""/>
        <p:cNvGrpSpPr/>
        <p:nvPr/>
      </p:nvGrpSpPr>
      <p:grpSpPr>
        <a:xfrm>
          <a:off x="0" y="0"/>
          <a:ext cx="0" cy="0"/>
          <a:chOff x="0" y="0"/>
          <a:chExt cx="0" cy="0"/>
        </a:xfrm>
      </p:grpSpPr>
      <p:pic>
        <p:nvPicPr>
          <p:cNvPr id="22" name="Picture 21"/>
          <p:cNvPicPr>
            <a:picLocks noChangeAspect="1"/>
          </p:cNvPicPr>
          <p:nvPr userDrawn="1"/>
        </p:nvPicPr>
        <p:blipFill rotWithShape="1">
          <a:blip r:embed="rId2">
            <a:alphaModFix amt="3000"/>
            <a:extLst>
              <a:ext uri="{28A0092B-C50C-407E-A947-70E740481C1C}">
                <a14:useLocalDpi xmlns:a14="http://schemas.microsoft.com/office/drawing/2010/main"/>
              </a:ext>
            </a:extLst>
          </a:blip>
          <a:srcRect r="11266"/>
          <a:stretch/>
        </p:blipFill>
        <p:spPr>
          <a:xfrm rot="5400000">
            <a:off x="227748" y="2081119"/>
            <a:ext cx="2860272" cy="3264494"/>
          </a:xfrm>
          <a:prstGeom prst="rect">
            <a:avLst/>
          </a:prstGeom>
        </p:spPr>
      </p:pic>
      <p:pic>
        <p:nvPicPr>
          <p:cNvPr id="21" name="Shape 74" descr="line-dot-pattern@2x.png"/>
          <p:cNvPicPr preferRelativeResize="0"/>
          <p:nvPr userDrawn="1"/>
        </p:nvPicPr>
        <p:blipFill rotWithShape="1">
          <a:blip r:embed="rId3" cstate="screen">
            <a:alphaModFix amt="2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sp>
        <p:nvSpPr>
          <p:cNvPr id="19" name="Rectangle 18"/>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3" name="Content Placeholder 2"/>
          <p:cNvSpPr>
            <a:spLocks noGrp="1"/>
          </p:cNvSpPr>
          <p:nvPr>
            <p:ph sz="quarter" idx="16"/>
          </p:nvPr>
        </p:nvSpPr>
        <p:spPr>
          <a:xfrm>
            <a:off x="3542339" y="1120777"/>
            <a:ext cx="5144460" cy="3480260"/>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Picture Placeholder 12"/>
          <p:cNvSpPr>
            <a:spLocks noGrp="1"/>
          </p:cNvSpPr>
          <p:nvPr>
            <p:ph type="pic" sz="quarter" idx="12"/>
          </p:nvPr>
        </p:nvSpPr>
        <p:spPr>
          <a:xfrm>
            <a:off x="457201" y="1120776"/>
            <a:ext cx="2799806" cy="3517900"/>
          </a:xfrm>
          <a:prstGeom prst="round1Rect">
            <a:avLst>
              <a:gd name="adj" fmla="val 34218"/>
            </a:avLst>
          </a:prstGeom>
          <a:noFill/>
        </p:spPr>
        <p:txBody>
          <a:bodyPr/>
          <a:lstStyle/>
          <a:p>
            <a:r>
              <a:rPr lang="en-US" smtClean="0"/>
              <a:t>Drag picture to placeholder or click icon to add</a:t>
            </a:r>
            <a:endParaRPr lang="en-US"/>
          </a:p>
        </p:txBody>
      </p:sp>
      <p:pic>
        <p:nvPicPr>
          <p:cNvPr id="14" name="Picture 13"/>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6617524" y="4609351"/>
            <a:ext cx="2496312" cy="402710"/>
          </a:xfrm>
          <a:prstGeom prst="rect">
            <a:avLst/>
          </a:prstGeom>
        </p:spPr>
      </p:pic>
      <p:sp>
        <p:nvSpPr>
          <p:cNvPr id="17" name="Date Placeholder 4"/>
          <p:cNvSpPr>
            <a:spLocks noGrp="1"/>
          </p:cNvSpPr>
          <p:nvPr>
            <p:ph type="dt" sz="half" idx="17"/>
          </p:nvPr>
        </p:nvSpPr>
        <p:spPr>
          <a:xfrm>
            <a:off x="6859175" y="4891669"/>
            <a:ext cx="2057400" cy="189202"/>
          </a:xfrm>
          <a:prstGeom prst="rect">
            <a:avLst/>
          </a:prstGeom>
        </p:spPr>
        <p:txBody>
          <a:bodyPr/>
          <a:lstStyle>
            <a:lvl1pPr>
              <a:defRPr sz="600">
                <a:solidFill>
                  <a:schemeClr val="tx1"/>
                </a:solidFill>
              </a:defRPr>
            </a:lvl1pPr>
          </a:lstStyle>
          <a:p>
            <a:r>
              <a:rPr lang="en-US" smtClean="0"/>
              <a:t>© DataStax, All Rights Reserved. Confidential.</a:t>
            </a:r>
            <a:endParaRPr lang="en-US" dirty="0"/>
          </a:p>
        </p:txBody>
      </p:sp>
      <p:sp>
        <p:nvSpPr>
          <p:cNvPr id="11"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tx1"/>
                </a:solidFill>
              </a:defRPr>
            </a:lvl1pPr>
          </a:lstStyle>
          <a:p>
            <a:r>
              <a:rPr lang="en-US" dirty="0" smtClean="0"/>
              <a:t>000-DTSE-Search-7445-60-DM-</a:t>
            </a:r>
            <a:fld id="{5A6FB346-E907-314D-8DE1-ECD2B2B6AA1B}" type="slidenum">
              <a:rPr lang="uk-UA" smtClean="0"/>
              <a:pPr/>
              <a:t>‹#›</a:t>
            </a:fld>
            <a:endParaRPr lang="uk-UA" dirty="0"/>
          </a:p>
        </p:txBody>
      </p:sp>
    </p:spTree>
    <p:extLst/>
  </p:cSld>
  <p:clrMapOvr>
    <a:masterClrMapping/>
  </p:clrMapOvr>
  <p:extLst mod="1">
    <p:ext uri="{DCECCB84-F9BA-43D5-87BE-67443E8EF086}">
      <p15:sldGuideLst xmlns:p15="http://schemas.microsoft.com/office/powerpoint/2012/main" xmlns=""/>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5 - Right picture, 1 column">
    <p:spTree>
      <p:nvGrpSpPr>
        <p:cNvPr id="1" name=""/>
        <p:cNvGrpSpPr/>
        <p:nvPr/>
      </p:nvGrpSpPr>
      <p:grpSpPr>
        <a:xfrm>
          <a:off x="0" y="0"/>
          <a:ext cx="0" cy="0"/>
          <a:chOff x="0" y="0"/>
          <a:chExt cx="0" cy="0"/>
        </a:xfrm>
      </p:grpSpPr>
      <p:sp>
        <p:nvSpPr>
          <p:cNvPr id="19" name="Rectangle 18"/>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3" name="Content Placeholder 2"/>
          <p:cNvSpPr>
            <a:spLocks noGrp="1"/>
          </p:cNvSpPr>
          <p:nvPr>
            <p:ph sz="quarter" idx="16"/>
          </p:nvPr>
        </p:nvSpPr>
        <p:spPr>
          <a:xfrm>
            <a:off x="474791" y="1120777"/>
            <a:ext cx="5144460" cy="3480260"/>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3" name="Picture 12"/>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6617524" y="4609351"/>
            <a:ext cx="2496312" cy="402710"/>
          </a:xfrm>
          <a:prstGeom prst="rect">
            <a:avLst/>
          </a:prstGeom>
        </p:spPr>
      </p:pic>
      <p:sp>
        <p:nvSpPr>
          <p:cNvPr id="10" name="Picture Placeholder 12"/>
          <p:cNvSpPr>
            <a:spLocks noGrp="1"/>
          </p:cNvSpPr>
          <p:nvPr>
            <p:ph type="pic" sz="quarter" idx="12"/>
          </p:nvPr>
        </p:nvSpPr>
        <p:spPr>
          <a:xfrm>
            <a:off x="6051666" y="1083137"/>
            <a:ext cx="2799806" cy="3517900"/>
          </a:xfrm>
          <a:prstGeom prst="round1Rect">
            <a:avLst>
              <a:gd name="adj" fmla="val 34218"/>
            </a:avLst>
          </a:prstGeom>
          <a:noFill/>
        </p:spPr>
        <p:txBody>
          <a:bodyPr/>
          <a:lstStyle/>
          <a:p>
            <a:r>
              <a:rPr lang="en-US" smtClean="0"/>
              <a:t>Drag picture to placeholder or click icon to add</a:t>
            </a:r>
            <a:endParaRPr lang="en-US"/>
          </a:p>
        </p:txBody>
      </p:sp>
      <p:sp>
        <p:nvSpPr>
          <p:cNvPr id="15" name="Date Placeholder 4"/>
          <p:cNvSpPr>
            <a:spLocks noGrp="1"/>
          </p:cNvSpPr>
          <p:nvPr>
            <p:ph type="dt" sz="half" idx="17"/>
          </p:nvPr>
        </p:nvSpPr>
        <p:spPr>
          <a:xfrm>
            <a:off x="6859175" y="4891669"/>
            <a:ext cx="2057400" cy="189202"/>
          </a:xfrm>
          <a:prstGeom prst="rect">
            <a:avLst/>
          </a:prstGeom>
        </p:spPr>
        <p:txBody>
          <a:bodyPr/>
          <a:lstStyle>
            <a:lvl1pPr>
              <a:defRPr sz="600">
                <a:solidFill>
                  <a:schemeClr val="tx1"/>
                </a:solidFill>
              </a:defRPr>
            </a:lvl1pPr>
          </a:lstStyle>
          <a:p>
            <a:r>
              <a:rPr lang="en-US" smtClean="0"/>
              <a:t>© DataStax, All Rights Reserved. Confidential.</a:t>
            </a:r>
            <a:endParaRPr lang="en-US" dirty="0"/>
          </a:p>
        </p:txBody>
      </p:sp>
      <p:sp>
        <p:nvSpPr>
          <p:cNvPr id="11"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tx1"/>
                </a:solidFill>
              </a:defRPr>
            </a:lvl1pPr>
          </a:lstStyle>
          <a:p>
            <a:r>
              <a:rPr lang="en-US" dirty="0" smtClean="0"/>
              <a:t>000-DTSE-Search-7445-60-DM-</a:t>
            </a:r>
            <a:fld id="{5A6FB346-E907-314D-8DE1-ECD2B2B6AA1B}" type="slidenum">
              <a:rPr lang="uk-UA" smtClean="0"/>
              <a:pPr/>
              <a:t>‹#›</a:t>
            </a:fld>
            <a:endParaRPr lang="uk-UA" dirty="0"/>
          </a:p>
        </p:txBody>
      </p:sp>
    </p:spTree>
    <p:extLst>
      <p:ext uri="{BB962C8B-B14F-4D97-AF65-F5344CB8AC3E}">
        <p14:creationId xmlns:p14="http://schemas.microsoft.com/office/powerpoint/2010/main" val="4069014562"/>
      </p:ext>
    </p:extLst>
  </p:cSld>
  <p:clrMapOvr>
    <a:masterClrMapping/>
  </p:clrMapOvr>
  <p:extLst mod="1">
    <p:ext uri="{DCECCB84-F9BA-43D5-87BE-67443E8EF086}">
      <p15:sldGuideLst xmlns:p15="http://schemas.microsoft.com/office/powerpoint/2012/main" xmlns=""/>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6 - Internal Only">
    <p:spTree>
      <p:nvGrpSpPr>
        <p:cNvPr id="1" name=""/>
        <p:cNvGrpSpPr/>
        <p:nvPr/>
      </p:nvGrpSpPr>
      <p:grpSpPr>
        <a:xfrm>
          <a:off x="0" y="0"/>
          <a:ext cx="0" cy="0"/>
          <a:chOff x="0" y="0"/>
          <a:chExt cx="0" cy="0"/>
        </a:xfrm>
      </p:grpSpPr>
      <p:sp>
        <p:nvSpPr>
          <p:cNvPr id="11" name="Round Single Corner Rectangle 10"/>
          <p:cNvSpPr/>
          <p:nvPr userDrawn="1"/>
        </p:nvSpPr>
        <p:spPr>
          <a:xfrm rot="10800000" flipH="1">
            <a:off x="-1" y="-6"/>
            <a:ext cx="9144001" cy="866491"/>
          </a:xfrm>
          <a:prstGeom prst="round1Rect">
            <a:avLst>
              <a:gd name="adj" fmla="val 50000"/>
            </a:avLst>
          </a:prstGeom>
          <a:solidFill>
            <a:srgbClr val="FFD3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270472"/>
            <a:ext cx="6726195"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lt1"/>
                </a:solidFill>
              </a:defRPr>
            </a:lvl1pPr>
          </a:lstStyle>
          <a:p>
            <a:pPr marL="0" lvl="0" indent="0">
              <a:lnSpc>
                <a:spcPct val="80000"/>
              </a:lnSpc>
              <a:buClr>
                <a:schemeClr val="lt1"/>
              </a:buClr>
              <a:buSzPts val="1400"/>
              <a:buFont typeface="Arial"/>
            </a:pPr>
            <a:r>
              <a:rPr lang="en-US" dirty="0"/>
              <a:t>Click to edit title text</a:t>
            </a:r>
          </a:p>
        </p:txBody>
      </p:sp>
      <p:pic>
        <p:nvPicPr>
          <p:cNvPr id="14" name="Picture 13" descr="line-dot-pattern@2x.png"/>
          <p:cNvPicPr>
            <a:picLocks noChangeAspect="1"/>
          </p:cNvPicPr>
          <p:nvPr userDrawn="1"/>
        </p:nvPicPr>
        <p:blipFill rotWithShape="1">
          <a:blip r:embed="rId2">
            <a:extLst>
              <a:ext uri="{28A0092B-C50C-407E-A947-70E740481C1C}">
                <a14:useLocalDpi xmlns:a14="http://schemas.microsoft.com/office/drawing/2010/main"/>
              </a:ext>
            </a:extLst>
          </a:blip>
          <a:srcRect l="4800" b="12647"/>
          <a:stretch/>
        </p:blipFill>
        <p:spPr>
          <a:xfrm rot="16200000">
            <a:off x="7179812" y="-1097707"/>
            <a:ext cx="866487" cy="3061892"/>
          </a:xfrm>
          <a:prstGeom prst="rect">
            <a:avLst/>
          </a:prstGeom>
        </p:spPr>
      </p:pic>
      <p:sp>
        <p:nvSpPr>
          <p:cNvPr id="3" name="Content Placeholder 2"/>
          <p:cNvSpPr>
            <a:spLocks noGrp="1"/>
          </p:cNvSpPr>
          <p:nvPr>
            <p:ph sz="quarter" idx="16"/>
          </p:nvPr>
        </p:nvSpPr>
        <p:spPr>
          <a:xfrm>
            <a:off x="200099" y="1123949"/>
            <a:ext cx="6450676"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2" name="Picture 11"/>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617524" y="4609351"/>
            <a:ext cx="2496312" cy="402710"/>
          </a:xfrm>
          <a:prstGeom prst="rect">
            <a:avLst/>
          </a:prstGeom>
        </p:spPr>
      </p:pic>
      <p:sp>
        <p:nvSpPr>
          <p:cNvPr id="17" name="Date Placeholder 4"/>
          <p:cNvSpPr>
            <a:spLocks noGrp="1"/>
          </p:cNvSpPr>
          <p:nvPr>
            <p:ph type="dt" sz="half" idx="17"/>
          </p:nvPr>
        </p:nvSpPr>
        <p:spPr>
          <a:xfrm>
            <a:off x="6859175" y="4891669"/>
            <a:ext cx="2057400" cy="189202"/>
          </a:xfrm>
          <a:prstGeom prst="rect">
            <a:avLst/>
          </a:prstGeom>
        </p:spPr>
        <p:txBody>
          <a:bodyPr/>
          <a:lstStyle>
            <a:lvl1pPr>
              <a:defRPr sz="600">
                <a:solidFill>
                  <a:schemeClr val="tx1"/>
                </a:solidFill>
              </a:defRPr>
            </a:lvl1pPr>
          </a:lstStyle>
          <a:p>
            <a:r>
              <a:rPr lang="en-US" smtClean="0"/>
              <a:t>© DataStax, All Rights Reserved. Confidential.</a:t>
            </a:r>
            <a:endParaRPr lang="en-US" dirty="0"/>
          </a:p>
        </p:txBody>
      </p:sp>
      <p:grpSp>
        <p:nvGrpSpPr>
          <p:cNvPr id="5" name="Group 4"/>
          <p:cNvGrpSpPr/>
          <p:nvPr userDrawn="1"/>
        </p:nvGrpSpPr>
        <p:grpSpPr>
          <a:xfrm>
            <a:off x="6991004" y="1978634"/>
            <a:ext cx="1925571" cy="1271847"/>
            <a:chOff x="6991004" y="1978634"/>
            <a:chExt cx="1925571" cy="1271847"/>
          </a:xfrm>
        </p:grpSpPr>
        <p:sp>
          <p:nvSpPr>
            <p:cNvPr id="2" name="Rectangle 1"/>
            <p:cNvSpPr/>
            <p:nvPr userDrawn="1"/>
          </p:nvSpPr>
          <p:spPr>
            <a:xfrm>
              <a:off x="6991004" y="1978634"/>
              <a:ext cx="1925571" cy="1271847"/>
            </a:xfrm>
            <a:prstGeom prst="rect">
              <a:avLst/>
            </a:prstGeom>
            <a:noFill/>
            <a:ln w="136525">
              <a:solidFill>
                <a:srgbClr val="FFDE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7090756" y="2152892"/>
              <a:ext cx="1704109" cy="923330"/>
            </a:xfrm>
            <a:prstGeom prst="rect">
              <a:avLst/>
            </a:prstGeom>
            <a:noFill/>
          </p:spPr>
          <p:txBody>
            <a:bodyPr wrap="square" rtlCol="0">
              <a:spAutoFit/>
            </a:bodyPr>
            <a:lstStyle/>
            <a:p>
              <a:pPr algn="ctr"/>
              <a:r>
                <a:rPr lang="en-US" sz="1800" b="1" dirty="0" err="1" smtClean="0">
                  <a:solidFill>
                    <a:srgbClr val="FFC72C"/>
                  </a:solidFill>
                </a:rPr>
                <a:t>DataStax</a:t>
              </a:r>
              <a:r>
                <a:rPr lang="en-US" sz="1800" b="1" dirty="0" smtClean="0">
                  <a:solidFill>
                    <a:srgbClr val="FFC72C"/>
                  </a:solidFill>
                </a:rPr>
                <a:t> Internal Use Only</a:t>
              </a:r>
            </a:p>
          </p:txBody>
        </p:sp>
      </p:grpSp>
      <p:sp>
        <p:nvSpPr>
          <p:cNvPr id="13"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tx1"/>
                </a:solidFill>
              </a:defRPr>
            </a:lvl1pPr>
          </a:lstStyle>
          <a:p>
            <a:r>
              <a:rPr lang="en-US" dirty="0" smtClean="0"/>
              <a:t>000-DTSE-Search-7445-60-DM-</a:t>
            </a:r>
            <a:fld id="{5A6FB346-E907-314D-8DE1-ECD2B2B6AA1B}" type="slidenum">
              <a:rPr lang="uk-UA" smtClean="0"/>
              <a:pPr/>
              <a:t>‹#›</a:t>
            </a:fld>
            <a:endParaRPr lang="uk-UA" dirty="0"/>
          </a:p>
        </p:txBody>
      </p:sp>
    </p:spTree>
    <p:extLst>
      <p:ext uri="{BB962C8B-B14F-4D97-AF65-F5344CB8AC3E}">
        <p14:creationId xmlns:p14="http://schemas.microsoft.com/office/powerpoint/2010/main" val="1287096619"/>
      </p:ext>
    </p:extLst>
  </p:cSld>
  <p:clrMapOvr>
    <a:masterClrMapping/>
  </p:clrMapOvr>
  <p:extLst mod="1">
    <p:ext uri="{DCECCB84-F9BA-43D5-87BE-67443E8EF086}">
      <p15:sldGuideLst xmlns:p15="http://schemas.microsoft.com/office/powerpoint/2012/main" xmlns=""/>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7 - Sub-section Break (Exercise, other)">
    <p:spTree>
      <p:nvGrpSpPr>
        <p:cNvPr id="1" name=""/>
        <p:cNvGrpSpPr/>
        <p:nvPr/>
      </p:nvGrpSpPr>
      <p:grpSpPr>
        <a:xfrm>
          <a:off x="0" y="0"/>
          <a:ext cx="0" cy="0"/>
          <a:chOff x="0" y="0"/>
          <a:chExt cx="0" cy="0"/>
        </a:xfrm>
      </p:grpSpPr>
      <p:sp>
        <p:nvSpPr>
          <p:cNvPr id="5" name="Round Single Corner Rectangle 4"/>
          <p:cNvSpPr/>
          <p:nvPr userDrawn="1"/>
        </p:nvSpPr>
        <p:spPr>
          <a:xfrm flipH="1">
            <a:off x="0" y="1"/>
            <a:ext cx="4267200" cy="4286249"/>
          </a:xfrm>
          <a:prstGeom prst="round1Rect">
            <a:avLst>
              <a:gd name="adj" fmla="val 3481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Picture Placeholder 20"/>
          <p:cNvSpPr>
            <a:spLocks noGrp="1"/>
          </p:cNvSpPr>
          <p:nvPr>
            <p:ph type="pic" sz="quarter" idx="13"/>
          </p:nvPr>
        </p:nvSpPr>
        <p:spPr>
          <a:xfrm flipH="1">
            <a:off x="4261390" y="-1"/>
            <a:ext cx="4882610" cy="4291781"/>
          </a:xfrm>
          <a:custGeom>
            <a:avLst/>
            <a:gdLst>
              <a:gd name="connsiteX0" fmla="*/ 4877692 w 4882610"/>
              <a:gd name="connsiteY0" fmla="*/ 0 h 4305302"/>
              <a:gd name="connsiteX1" fmla="*/ 0 w 4882610"/>
              <a:gd name="connsiteY1" fmla="*/ 0 h 4305302"/>
              <a:gd name="connsiteX2" fmla="*/ 0 w 4882610"/>
              <a:gd name="connsiteY2" fmla="*/ 1558799 h 4305302"/>
              <a:gd name="connsiteX3" fmla="*/ 1560 w 4882610"/>
              <a:gd name="connsiteY3" fmla="*/ 1766430 h 4305302"/>
              <a:gd name="connsiteX4" fmla="*/ 5811 w 4882610"/>
              <a:gd name="connsiteY4" fmla="*/ 2834111 h 4305302"/>
              <a:gd name="connsiteX5" fmla="*/ 1475417 w 4882610"/>
              <a:gd name="connsiteY5" fmla="*/ 4305302 h 4305302"/>
              <a:gd name="connsiteX6" fmla="*/ 4882610 w 4882610"/>
              <a:gd name="connsiteY6" fmla="*/ 4300781 h 4305302"/>
              <a:gd name="connsiteX7" fmla="*/ 4882610 w 4882610"/>
              <a:gd name="connsiteY7" fmla="*/ 19 h 430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82610" h="4305302">
                <a:moveTo>
                  <a:pt x="4877692" y="0"/>
                </a:moveTo>
                <a:lnTo>
                  <a:pt x="0" y="0"/>
                </a:lnTo>
                <a:lnTo>
                  <a:pt x="0" y="1558799"/>
                </a:lnTo>
                <a:lnTo>
                  <a:pt x="1560" y="1766430"/>
                </a:lnTo>
                <a:cubicBezTo>
                  <a:pt x="4254" y="2124944"/>
                  <a:pt x="6310" y="2482148"/>
                  <a:pt x="5811" y="2834111"/>
                </a:cubicBezTo>
                <a:cubicBezTo>
                  <a:pt x="5811" y="3646628"/>
                  <a:pt x="663775" y="4305302"/>
                  <a:pt x="1475417" y="4305302"/>
                </a:cubicBezTo>
                <a:lnTo>
                  <a:pt x="4882610" y="4300781"/>
                </a:lnTo>
                <a:lnTo>
                  <a:pt x="4882610" y="19"/>
                </a:lnTo>
                <a:close/>
              </a:path>
            </a:pathLst>
          </a:custGeom>
          <a:noFill/>
        </p:spPr>
        <p:txBody>
          <a:bodyPr wrap="square">
            <a:noAutofit/>
          </a:bodyPr>
          <a:lstStyle/>
          <a:p>
            <a:r>
              <a:rPr lang="en-US" smtClean="0"/>
              <a:t>Drag picture to placeholder or click icon to add</a:t>
            </a:r>
            <a:endParaRPr lang="en-US" dirty="0"/>
          </a:p>
        </p:txBody>
      </p:sp>
      <p:pic>
        <p:nvPicPr>
          <p:cNvPr id="28" name="Shape 74" descr="line-dot-pattern@2x.png"/>
          <p:cNvPicPr preferRelativeResize="0"/>
          <p:nvPr userDrawn="1"/>
        </p:nvPicPr>
        <p:blipFill rotWithShape="1">
          <a:blip r:embed="rId2" cstate="screen">
            <a:alphaModFix amt="25000"/>
            <a:extLst>
              <a:ext uri="{28A0092B-C50C-407E-A947-70E740481C1C}">
                <a14:useLocalDpi xmlns:a14="http://schemas.microsoft.com/office/drawing/2010/main"/>
              </a:ext>
            </a:extLst>
          </a:blip>
          <a:srcRect/>
          <a:stretch/>
        </p:blipFill>
        <p:spPr>
          <a:xfrm flipV="1">
            <a:off x="-1274" y="0"/>
            <a:ext cx="5199810" cy="4326018"/>
          </a:xfrm>
          <a:prstGeom prst="rect">
            <a:avLst/>
          </a:prstGeom>
          <a:noFill/>
          <a:ln>
            <a:noFill/>
          </a:ln>
        </p:spPr>
      </p:pic>
      <p:sp>
        <p:nvSpPr>
          <p:cNvPr id="12" name="Shape 71"/>
          <p:cNvSpPr txBox="1">
            <a:spLocks noGrp="1"/>
          </p:cNvSpPr>
          <p:nvPr>
            <p:ph type="body" idx="1"/>
          </p:nvPr>
        </p:nvSpPr>
        <p:spPr>
          <a:xfrm>
            <a:off x="457200" y="3015512"/>
            <a:ext cx="3409406" cy="1189095"/>
          </a:xfrm>
          <a:prstGeom prst="rect">
            <a:avLst/>
          </a:prstGeom>
          <a:noFill/>
          <a:ln>
            <a:noFill/>
          </a:ln>
        </p:spPr>
        <p:txBody>
          <a:bodyPr spcFirstLastPara="1" wrap="square" lIns="0" tIns="91425" rIns="91425" bIns="91425" anchor="t" anchorCtr="0"/>
          <a:lstStyle>
            <a:lvl1pPr marL="6350" marR="0" lvl="0" indent="-6350" algn="l" rtl="0">
              <a:spcBef>
                <a:spcPts val="400"/>
              </a:spcBef>
              <a:spcAft>
                <a:spcPts val="0"/>
              </a:spcAft>
              <a:buClr>
                <a:schemeClr val="lt1"/>
              </a:buClr>
              <a:buSzPts val="1400"/>
              <a:buFont typeface="Arial"/>
              <a:buNone/>
              <a:tabLst/>
              <a:defRPr sz="1800" b="0" i="0" u="none" strike="noStrike" cap="none">
                <a:solidFill>
                  <a:schemeClr val="bg1"/>
                </a:solidFill>
                <a:latin typeface="Arial"/>
                <a:ea typeface="Arial"/>
                <a:cs typeface="Arial"/>
                <a:sym typeface="Arial"/>
              </a:defRPr>
            </a:lvl1pPr>
            <a:lvl2pPr marL="914400" marR="0" lvl="1" indent="-406400" algn="l" rtl="0">
              <a:spcBef>
                <a:spcPts val="560"/>
              </a:spcBef>
              <a:spcAft>
                <a:spcPts val="0"/>
              </a:spcAft>
              <a:buClr>
                <a:schemeClr val="lt1"/>
              </a:buClr>
              <a:buSzPts val="2800"/>
              <a:buFont typeface="Arial"/>
              <a:buChar char="–"/>
              <a:defRPr sz="2800" b="0" i="0" u="none" strike="noStrike" cap="none">
                <a:solidFill>
                  <a:schemeClr val="lt1"/>
                </a:solidFill>
                <a:latin typeface="Helvetica Neue"/>
                <a:ea typeface="Helvetica Neue"/>
                <a:cs typeface="Helvetica Neue"/>
                <a:sym typeface="Helvetica Neue"/>
              </a:defRPr>
            </a:lvl2pPr>
            <a:lvl3pPr marL="1371600" marR="0" lvl="2" indent="-381000" algn="l" rtl="0">
              <a:spcBef>
                <a:spcPts val="480"/>
              </a:spcBef>
              <a:spcAft>
                <a:spcPts val="0"/>
              </a:spcAft>
              <a:buClr>
                <a:schemeClr val="lt1"/>
              </a:buClr>
              <a:buSzPts val="2400"/>
              <a:buFont typeface="Arial"/>
              <a:buChar char="•"/>
              <a:defRPr sz="2400" b="0" i="0" u="none" strike="noStrike" cap="none">
                <a:solidFill>
                  <a:schemeClr val="lt1"/>
                </a:solidFill>
                <a:latin typeface="Helvetica Neue"/>
                <a:ea typeface="Helvetica Neue"/>
                <a:cs typeface="Helvetica Neue"/>
                <a:sym typeface="Helvetica Neue"/>
              </a:defRPr>
            </a:lvl3pPr>
            <a:lvl4pPr marL="1828800" marR="0" lvl="3"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4pPr>
            <a:lvl5pPr marL="2286000" marR="0" lvl="4"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lvl="0"/>
            <a:r>
              <a:rPr lang="en-US" smtClean="0"/>
              <a:t>Click to edit Master text styles</a:t>
            </a:r>
          </a:p>
        </p:txBody>
      </p:sp>
      <p:sp>
        <p:nvSpPr>
          <p:cNvPr id="13" name="Shape 64"/>
          <p:cNvSpPr txBox="1">
            <a:spLocks noGrp="1"/>
          </p:cNvSpPr>
          <p:nvPr>
            <p:ph type="title"/>
          </p:nvPr>
        </p:nvSpPr>
        <p:spPr>
          <a:xfrm>
            <a:off x="457200" y="1702021"/>
            <a:ext cx="3409406" cy="1299000"/>
          </a:xfrm>
          <a:prstGeom prst="rect">
            <a:avLst/>
          </a:prstGeom>
          <a:noFill/>
          <a:ln>
            <a:noFill/>
          </a:ln>
        </p:spPr>
        <p:txBody>
          <a:bodyPr spcFirstLastPara="1" wrap="square" lIns="0" tIns="91425" rIns="91425" bIns="91425" anchor="b" anchorCtr="0"/>
          <a:lstStyle>
            <a:lvl1pPr marL="0" marR="0" lvl="0" indent="0" algn="l" rtl="0">
              <a:lnSpc>
                <a:spcPct val="80000"/>
              </a:lnSpc>
              <a:spcBef>
                <a:spcPts val="0"/>
              </a:spcBef>
              <a:spcAft>
                <a:spcPts val="0"/>
              </a:spcAft>
              <a:buClr>
                <a:schemeClr val="lt1"/>
              </a:buClr>
              <a:buSzPts val="1400"/>
              <a:buFont typeface="Arial"/>
              <a:buNone/>
              <a:defRPr sz="3200" b="1" i="0" u="none" strike="noStrike" cap="none">
                <a:solidFill>
                  <a:schemeClr val="bg1"/>
                </a:solidFill>
                <a:latin typeface="Arial"/>
                <a:ea typeface="Arial"/>
                <a:cs typeface="Arial"/>
                <a:sym typeface="Arial"/>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r>
              <a:rPr lang="en-US" smtClean="0"/>
              <a:t>Click to edit Master title style</a:t>
            </a:r>
            <a:endParaRPr lang="en-US" dirty="0"/>
          </a:p>
        </p:txBody>
      </p:sp>
      <p:pic>
        <p:nvPicPr>
          <p:cNvPr id="14" name="Picture 13"/>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617524" y="4609351"/>
            <a:ext cx="2496312" cy="402710"/>
          </a:xfrm>
          <a:prstGeom prst="rect">
            <a:avLst/>
          </a:prstGeom>
        </p:spPr>
      </p:pic>
      <p:sp>
        <p:nvSpPr>
          <p:cNvPr id="17" name="Date Placeholder 4"/>
          <p:cNvSpPr>
            <a:spLocks noGrp="1"/>
          </p:cNvSpPr>
          <p:nvPr>
            <p:ph type="dt" sz="half" idx="17"/>
          </p:nvPr>
        </p:nvSpPr>
        <p:spPr>
          <a:xfrm>
            <a:off x="6859175" y="4891669"/>
            <a:ext cx="2057400" cy="189202"/>
          </a:xfrm>
          <a:prstGeom prst="rect">
            <a:avLst/>
          </a:prstGeom>
        </p:spPr>
        <p:txBody>
          <a:bodyPr/>
          <a:lstStyle>
            <a:lvl1pPr>
              <a:defRPr sz="600">
                <a:solidFill>
                  <a:schemeClr val="tx1"/>
                </a:solidFill>
              </a:defRPr>
            </a:lvl1pPr>
          </a:lstStyle>
          <a:p>
            <a:r>
              <a:rPr lang="en-US" smtClean="0"/>
              <a:t>© DataStax, All Rights Reserved. Confidential.</a:t>
            </a:r>
            <a:endParaRPr lang="en-US" dirty="0"/>
          </a:p>
        </p:txBody>
      </p:sp>
      <p:sp>
        <p:nvSpPr>
          <p:cNvPr id="10"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tx1"/>
                </a:solidFill>
              </a:defRPr>
            </a:lvl1pPr>
          </a:lstStyle>
          <a:p>
            <a:r>
              <a:rPr lang="en-US" dirty="0" smtClean="0"/>
              <a:t>000-DTSE-Search-7445-60-DM-</a:t>
            </a:r>
            <a:fld id="{5A6FB346-E907-314D-8DE1-ECD2B2B6AA1B}" type="slidenum">
              <a:rPr lang="uk-UA" smtClean="0"/>
              <a:pPr/>
              <a:t>‹#›</a:t>
            </a:fld>
            <a:endParaRPr lang="uk-UA" dirty="0"/>
          </a:p>
        </p:txBody>
      </p:sp>
    </p:spTree>
    <p:extLst>
      <p:ext uri="{BB962C8B-B14F-4D97-AF65-F5344CB8AC3E}">
        <p14:creationId xmlns:p14="http://schemas.microsoft.com/office/powerpoint/2010/main" val="1752276708"/>
      </p:ext>
    </p:extLst>
  </p:cSld>
  <p:clrMapOvr>
    <a:masterClrMapping/>
  </p:clrMapOvr>
  <p:extLst mod="1">
    <p:ext uri="{DCECCB84-F9BA-43D5-87BE-67443E8EF086}">
      <p15:sldGuideLst xmlns:p15="http://schemas.microsoft.com/office/powerpoint/2012/main" xmlns="">
        <p15:guide id="1" pos="2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8 - Section End">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a:ext>
            </a:extLst>
          </a:blip>
          <a:srcRect l="222" t="3440" b="13113"/>
          <a:stretch/>
        </p:blipFill>
        <p:spPr>
          <a:xfrm>
            <a:off x="0" y="0"/>
            <a:ext cx="9144000" cy="5143500"/>
          </a:xfrm>
          <a:prstGeom prst="rect">
            <a:avLst/>
          </a:prstGeom>
        </p:spPr>
      </p:pic>
      <p:pic>
        <p:nvPicPr>
          <p:cNvPr id="17" name="Picture 16"/>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6739215" y="4578740"/>
            <a:ext cx="2284327" cy="220639"/>
          </a:xfrm>
          <a:prstGeom prst="rect">
            <a:avLst/>
          </a:prstGeom>
        </p:spPr>
      </p:pic>
      <p:sp>
        <p:nvSpPr>
          <p:cNvPr id="8" name="Rectangle 7"/>
          <p:cNvSpPr/>
          <p:nvPr userDrawn="1"/>
        </p:nvSpPr>
        <p:spPr>
          <a:xfrm>
            <a:off x="0" y="1428750"/>
            <a:ext cx="9144000" cy="1828800"/>
          </a:xfrm>
          <a:prstGeom prst="rect">
            <a:avLst/>
          </a:prstGeom>
          <a:solidFill>
            <a:schemeClr val="accent1">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1927314"/>
            <a:ext cx="8229600" cy="857250"/>
          </a:xfrm>
          <a:prstGeom prst="rect">
            <a:avLst/>
          </a:prstGeom>
        </p:spPr>
        <p:txBody>
          <a:bodyPr anchor="ctr" anchorCtr="0">
            <a:normAutofit/>
          </a:bodyPr>
          <a:lstStyle>
            <a:lvl1pPr algn="l">
              <a:defRPr sz="4800" b="0" i="0" baseline="0">
                <a:solidFill>
                  <a:schemeClr val="bg1"/>
                </a:solidFill>
                <a:latin typeface="Arial" charset="0"/>
                <a:ea typeface="Arial" charset="0"/>
                <a:cs typeface="Arial" charset="0"/>
              </a:defRPr>
            </a:lvl1pPr>
          </a:lstStyle>
          <a:p>
            <a:r>
              <a:rPr lang="en-US" dirty="0" smtClean="0"/>
              <a:t> End of Module:</a:t>
            </a:r>
            <a:endParaRPr lang="en-US" dirty="0"/>
          </a:p>
        </p:txBody>
      </p:sp>
      <p:sp>
        <p:nvSpPr>
          <p:cNvPr id="13"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bg1"/>
                </a:solidFill>
              </a:defRPr>
            </a:lvl1pPr>
          </a:lstStyle>
          <a:p>
            <a:r>
              <a:rPr lang="en-US" dirty="0" smtClean="0"/>
              <a:t>000-DTSE-Search-7445-60-DM-</a:t>
            </a:r>
            <a:fld id="{5A6FB346-E907-314D-8DE1-ECD2B2B6AA1B}" type="slidenum">
              <a:rPr lang="uk-UA" smtClean="0"/>
              <a:pPr/>
              <a:t>‹#›</a:t>
            </a:fld>
            <a:endParaRPr lang="uk-UA" dirty="0"/>
          </a:p>
        </p:txBody>
      </p:sp>
      <p:sp>
        <p:nvSpPr>
          <p:cNvPr id="14" name="Date Placeholder 4"/>
          <p:cNvSpPr>
            <a:spLocks noGrp="1"/>
          </p:cNvSpPr>
          <p:nvPr>
            <p:ph type="dt" sz="half" idx="12"/>
          </p:nvPr>
        </p:nvSpPr>
        <p:spPr>
          <a:xfrm>
            <a:off x="6859175" y="4790123"/>
            <a:ext cx="2057400" cy="189202"/>
          </a:xfrm>
          <a:prstGeom prst="rect">
            <a:avLst/>
          </a:prstGeom>
        </p:spPr>
        <p:txBody>
          <a:bodyPr/>
          <a:lstStyle>
            <a:lvl1pPr>
              <a:defRPr sz="600">
                <a:solidFill>
                  <a:schemeClr val="bg1"/>
                </a:solidFill>
              </a:defRPr>
            </a:lvl1pPr>
          </a:lstStyle>
          <a:p>
            <a:r>
              <a:rPr lang="en-US" dirty="0" smtClean="0"/>
              <a:t>© </a:t>
            </a:r>
            <a:r>
              <a:rPr lang="en-US" dirty="0" err="1" smtClean="0"/>
              <a:t>DataStax</a:t>
            </a:r>
            <a:r>
              <a:rPr lang="en-US" dirty="0" smtClean="0"/>
              <a:t>, All Rights Reserved. Confidential.</a:t>
            </a:r>
            <a:endParaRPr lang="en-US" dirty="0"/>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9 - Additional Detail:">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a:ext>
            </a:extLst>
          </a:blip>
          <a:srcRect l="222" t="3440" b="13113"/>
          <a:stretch/>
        </p:blipFill>
        <p:spPr>
          <a:xfrm>
            <a:off x="0" y="0"/>
            <a:ext cx="9144000" cy="5143500"/>
          </a:xfrm>
          <a:prstGeom prst="rect">
            <a:avLst/>
          </a:prstGeom>
        </p:spPr>
      </p:pic>
      <p:pic>
        <p:nvPicPr>
          <p:cNvPr id="17" name="Picture 16"/>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6739215" y="4578740"/>
            <a:ext cx="2284327" cy="220639"/>
          </a:xfrm>
          <a:prstGeom prst="rect">
            <a:avLst/>
          </a:prstGeom>
        </p:spPr>
      </p:pic>
      <p:sp>
        <p:nvSpPr>
          <p:cNvPr id="8" name="Rectangle 7"/>
          <p:cNvSpPr/>
          <p:nvPr userDrawn="1"/>
        </p:nvSpPr>
        <p:spPr>
          <a:xfrm>
            <a:off x="0" y="1428750"/>
            <a:ext cx="9144000" cy="1828800"/>
          </a:xfrm>
          <a:prstGeom prst="rect">
            <a:avLst/>
          </a:prstGeom>
          <a:solidFill>
            <a:schemeClr val="accent1">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1927314"/>
            <a:ext cx="8229600" cy="857250"/>
          </a:xfrm>
          <a:prstGeom prst="rect">
            <a:avLst/>
          </a:prstGeom>
        </p:spPr>
        <p:txBody>
          <a:bodyPr anchor="ctr" anchorCtr="0">
            <a:normAutofit/>
          </a:bodyPr>
          <a:lstStyle>
            <a:lvl1pPr algn="l">
              <a:defRPr sz="4800" b="0" i="0" baseline="0">
                <a:solidFill>
                  <a:schemeClr val="bg1"/>
                </a:solidFill>
                <a:latin typeface="Arial" charset="0"/>
                <a:ea typeface="Arial" charset="0"/>
                <a:cs typeface="Arial" charset="0"/>
              </a:defRPr>
            </a:lvl1pPr>
          </a:lstStyle>
          <a:p>
            <a:r>
              <a:rPr lang="en-US" dirty="0" smtClean="0"/>
              <a:t>Additional Detail:</a:t>
            </a:r>
            <a:endParaRPr lang="en-US" dirty="0"/>
          </a:p>
        </p:txBody>
      </p:sp>
      <p:sp>
        <p:nvSpPr>
          <p:cNvPr id="14" name="Date Placeholder 4"/>
          <p:cNvSpPr>
            <a:spLocks noGrp="1"/>
          </p:cNvSpPr>
          <p:nvPr>
            <p:ph type="dt" sz="half" idx="12"/>
          </p:nvPr>
        </p:nvSpPr>
        <p:spPr>
          <a:xfrm>
            <a:off x="6859175" y="4790123"/>
            <a:ext cx="2057400" cy="189202"/>
          </a:xfrm>
          <a:prstGeom prst="rect">
            <a:avLst/>
          </a:prstGeom>
        </p:spPr>
        <p:txBody>
          <a:bodyPr/>
          <a:lstStyle>
            <a:lvl1pPr>
              <a:defRPr sz="600">
                <a:solidFill>
                  <a:schemeClr val="bg1"/>
                </a:solidFill>
              </a:defRPr>
            </a:lvl1pPr>
          </a:lstStyle>
          <a:p>
            <a:r>
              <a:rPr lang="en-US" dirty="0" smtClean="0"/>
              <a:t>© </a:t>
            </a:r>
            <a:r>
              <a:rPr lang="en-US" dirty="0" err="1" smtClean="0"/>
              <a:t>DataStax</a:t>
            </a:r>
            <a:r>
              <a:rPr lang="en-US" dirty="0" smtClean="0"/>
              <a:t>, All Rights Reserved. Confidential.</a:t>
            </a:r>
            <a:endParaRPr lang="en-US" dirty="0"/>
          </a:p>
        </p:txBody>
      </p:sp>
      <p:sp>
        <p:nvSpPr>
          <p:cNvPr id="10"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bg1"/>
                </a:solidFill>
              </a:defRPr>
            </a:lvl1pPr>
          </a:lstStyle>
          <a:p>
            <a:r>
              <a:rPr lang="en-US" dirty="0" smtClean="0"/>
              <a:t>000-DTSE-Search-7445-60-DM-</a:t>
            </a:r>
            <a:fld id="{5A6FB346-E907-314D-8DE1-ECD2B2B6AA1B}" type="slidenum">
              <a:rPr lang="uk-UA" smtClean="0"/>
              <a:pPr/>
              <a:t>‹#›</a:t>
            </a:fld>
            <a:endParaRPr lang="uk-UA" dirty="0"/>
          </a:p>
        </p:txBody>
      </p:sp>
    </p:spTree>
    <p:extLst>
      <p:ext uri="{BB962C8B-B14F-4D97-AF65-F5344CB8AC3E}">
        <p14:creationId xmlns:p14="http://schemas.microsoft.com/office/powerpoint/2010/main" val="2856930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96" r:id="rId1"/>
    <p:sldLayoutId id="2147483713" r:id="rId2"/>
    <p:sldLayoutId id="2147483695" r:id="rId3"/>
    <p:sldLayoutId id="2147483694" r:id="rId4"/>
    <p:sldLayoutId id="2147483712" r:id="rId5"/>
    <p:sldLayoutId id="2147483714" r:id="rId6"/>
    <p:sldLayoutId id="2147483717" r:id="rId7"/>
    <p:sldLayoutId id="2147483710" r:id="rId8"/>
    <p:sldLayoutId id="2147483716" r:id="rId9"/>
    <p:sldLayoutId id="2147483715" r:id="rId10"/>
    <p:sldLayoutId id="2147483718" r:id="rId11"/>
  </p:sldLayoutIdLst>
  <p:hf hdr="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extLst mod="1">
    <p:ext uri="{27BBF7A9-308A-43DC-89C8-2F10F3537804}">
      <p15:sldGuideLst xmlns:p15="http://schemas.microsoft.com/office/powerpoint/2012/main" xmlns="">
        <p15:guide id="1" orient="horz" pos="3151" userDrawn="1">
          <p15:clr>
            <a:srgbClr val="F26B43"/>
          </p15:clr>
        </p15:guide>
        <p15:guide id="2" pos="2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localhost:8983/solr/#/"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hyperlink" Target="https://lucene.apache.org/solr/guide/6_6/overview-of-the-solr-admin-ui.html" TargetMode="External"/><Relationship Id="rId4" Type="http://schemas.openxmlformats.org/officeDocument/2006/relationships/hyperlink" Target="http://localhost:8983/solr/#/ks.tab"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3.emf"/><Relationship Id="rId4" Type="http://schemas.openxmlformats.org/officeDocument/2006/relationships/image" Target="../media/image22.emf"/></Relationships>
</file>

<file path=ppt/slides/_rels/slide2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iki.apache.org/solr/LukeRequestHandler"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docs.datastax.com/en/dse/6.0/dse-dev/datastax_enterprise/tools/dsetool/dsetool.html"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hyperlink" Target="http://horwitzfam.org/beider_and_book.ht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6"/>
          </p:nvPr>
        </p:nvSpPr>
        <p:spPr>
          <a:xfrm>
            <a:off x="4111328" y="216131"/>
            <a:ext cx="4575472" cy="4384906"/>
          </a:xfrm>
        </p:spPr>
        <p:txBody>
          <a:bodyPr/>
          <a:lstStyle/>
          <a:p>
            <a:pPr marL="6350" indent="0">
              <a:buNone/>
            </a:pPr>
            <a:r>
              <a:rPr lang="en-US" sz="1800" dirty="0" smtClean="0"/>
              <a:t>Use tools to validate/debug what is happening inside DSE </a:t>
            </a:r>
            <a:r>
              <a:rPr lang="en-US" sz="1800" dirty="0" err="1" smtClean="0"/>
              <a:t>Seach</a:t>
            </a:r>
            <a:r>
              <a:rPr lang="en-US" sz="1800" dirty="0" smtClean="0"/>
              <a:t> / Apache </a:t>
            </a:r>
            <a:r>
              <a:rPr lang="en-US" sz="1800" dirty="0" err="1" smtClean="0"/>
              <a:t>Solr</a:t>
            </a:r>
            <a:r>
              <a:rPr lang="en-US" sz="1800" dirty="0" smtClean="0"/>
              <a:t>-</a:t>
            </a:r>
          </a:p>
          <a:p>
            <a:pPr>
              <a:spcBef>
                <a:spcPts val="0"/>
              </a:spcBef>
              <a:spcAft>
                <a:spcPts val="600"/>
              </a:spcAft>
            </a:pPr>
            <a:r>
              <a:rPr lang="en-US" sz="1800" dirty="0" err="1" smtClean="0"/>
              <a:t>Solr</a:t>
            </a:r>
            <a:r>
              <a:rPr lang="en-US" sz="1800" dirty="0" smtClean="0"/>
              <a:t> Admin screen</a:t>
            </a:r>
          </a:p>
          <a:p>
            <a:pPr>
              <a:spcBef>
                <a:spcPts val="0"/>
              </a:spcBef>
              <a:spcAft>
                <a:spcPts val="600"/>
              </a:spcAft>
            </a:pPr>
            <a:r>
              <a:rPr lang="en-US" sz="1800" dirty="0" err="1" smtClean="0"/>
              <a:t>Lucene</a:t>
            </a:r>
            <a:r>
              <a:rPr lang="en-US" sz="1800" dirty="0" smtClean="0"/>
              <a:t> index (Key) Explorer (</a:t>
            </a:r>
            <a:r>
              <a:rPr lang="en-US" sz="1800" dirty="0" err="1" smtClean="0"/>
              <a:t>LuKE</a:t>
            </a:r>
            <a:r>
              <a:rPr lang="en-US" sz="1800" dirty="0" smtClean="0"/>
              <a:t>)</a:t>
            </a:r>
          </a:p>
          <a:p>
            <a:pPr>
              <a:spcBef>
                <a:spcPts val="0"/>
              </a:spcBef>
              <a:spcAft>
                <a:spcPts val="600"/>
              </a:spcAft>
            </a:pPr>
            <a:r>
              <a:rPr lang="en-US" sz="1800" dirty="0" err="1" smtClean="0"/>
              <a:t>dsetool</a:t>
            </a:r>
            <a:endParaRPr lang="en-US" sz="1800" dirty="0" smtClean="0"/>
          </a:p>
          <a:p>
            <a:pPr>
              <a:spcBef>
                <a:spcPts val="0"/>
              </a:spcBef>
              <a:spcAft>
                <a:spcPts val="600"/>
              </a:spcAft>
            </a:pPr>
            <a:r>
              <a:rPr lang="en-US" sz="1800" dirty="0" smtClean="0"/>
              <a:t>(CQLSH, Other)</a:t>
            </a:r>
          </a:p>
          <a:p>
            <a:pPr>
              <a:spcBef>
                <a:spcPts val="0"/>
              </a:spcBef>
              <a:spcAft>
                <a:spcPts val="600"/>
              </a:spcAft>
            </a:pPr>
            <a:endParaRPr lang="en-US" sz="1800" dirty="0"/>
          </a:p>
          <a:p>
            <a:pPr marL="6350" indent="0">
              <a:spcBef>
                <a:spcPts val="0"/>
              </a:spcBef>
              <a:spcAft>
                <a:spcPts val="600"/>
              </a:spcAft>
              <a:buNone/>
            </a:pPr>
            <a:r>
              <a:rPr lang="en-US" sz="1800" dirty="0" smtClean="0"/>
              <a:t>Using these text analytics-</a:t>
            </a:r>
          </a:p>
          <a:p>
            <a:pPr>
              <a:spcBef>
                <a:spcPts val="0"/>
              </a:spcBef>
              <a:spcAft>
                <a:spcPts val="600"/>
              </a:spcAft>
            </a:pPr>
            <a:r>
              <a:rPr lang="en-US" sz="1800" dirty="0" smtClean="0"/>
              <a:t>Sounds Like</a:t>
            </a:r>
          </a:p>
          <a:p>
            <a:pPr>
              <a:spcBef>
                <a:spcPts val="0"/>
              </a:spcBef>
              <a:spcAft>
                <a:spcPts val="600"/>
              </a:spcAft>
            </a:pPr>
            <a:r>
              <a:rPr lang="en-US" sz="1800" dirty="0" smtClean="0"/>
              <a:t>Char Filters</a:t>
            </a:r>
          </a:p>
          <a:p>
            <a:pPr>
              <a:spcBef>
                <a:spcPts val="0"/>
              </a:spcBef>
              <a:spcAft>
                <a:spcPts val="600"/>
              </a:spcAft>
            </a:pPr>
            <a:r>
              <a:rPr lang="en-US" sz="1800" dirty="0" err="1" smtClean="0"/>
              <a:t>docValues</a:t>
            </a:r>
            <a:r>
              <a:rPr lang="en-US" sz="1800" dirty="0" smtClean="0"/>
              <a:t> </a:t>
            </a:r>
            <a:r>
              <a:rPr lang="en-US" sz="1800" smtClean="0"/>
              <a:t>(just part 1)</a:t>
            </a:r>
            <a:endParaRPr lang="en-US" sz="1800" dirty="0" smtClean="0"/>
          </a:p>
          <a:p>
            <a:pPr marL="6350" indent="0">
              <a:spcBef>
                <a:spcPts val="0"/>
              </a:spcBef>
              <a:spcAft>
                <a:spcPts val="600"/>
              </a:spcAft>
              <a:buNone/>
            </a:pPr>
            <a:endParaRPr lang="en-US" sz="1800" dirty="0" smtClean="0"/>
          </a:p>
          <a:p>
            <a:endParaRPr lang="en-US" sz="1800" dirty="0"/>
          </a:p>
          <a:p>
            <a:endParaRPr lang="en-US" sz="1800" dirty="0"/>
          </a:p>
        </p:txBody>
      </p:sp>
      <p:sp>
        <p:nvSpPr>
          <p:cNvPr id="3" name="Text Placeholder 2"/>
          <p:cNvSpPr>
            <a:spLocks noGrp="1"/>
          </p:cNvSpPr>
          <p:nvPr>
            <p:ph type="body" idx="1"/>
          </p:nvPr>
        </p:nvSpPr>
        <p:spPr>
          <a:xfrm>
            <a:off x="457200" y="1502423"/>
            <a:ext cx="3089305" cy="680970"/>
          </a:xfrm>
        </p:spPr>
        <p:txBody>
          <a:bodyPr/>
          <a:lstStyle/>
          <a:p>
            <a:r>
              <a:rPr lang="en-US" sz="1800" dirty="0" smtClean="0"/>
              <a:t>DSE Search, Debugging, Sounds Like, Char Filters, More</a:t>
            </a:r>
            <a:endParaRPr lang="en-US" sz="1800" dirty="0"/>
          </a:p>
        </p:txBody>
      </p:sp>
      <p:sp>
        <p:nvSpPr>
          <p:cNvPr id="4" name="Title 3"/>
          <p:cNvSpPr>
            <a:spLocks noGrp="1"/>
          </p:cNvSpPr>
          <p:nvPr>
            <p:ph type="title"/>
          </p:nvPr>
        </p:nvSpPr>
        <p:spPr/>
        <p:txBody>
          <a:bodyPr/>
          <a:lstStyle/>
          <a:p>
            <a:r>
              <a:rPr lang="en-US" dirty="0" smtClean="0"/>
              <a:t>Discussion Module:</a:t>
            </a:r>
            <a:endParaRPr lang="en-US" dirty="0"/>
          </a:p>
        </p:txBody>
      </p:sp>
      <p:sp>
        <p:nvSpPr>
          <p:cNvPr id="5" name="Slide Number Placeholder 4"/>
          <p:cNvSpPr>
            <a:spLocks noGrp="1"/>
          </p:cNvSpPr>
          <p:nvPr>
            <p:ph type="sldNum" sz="quarter" idx="11"/>
          </p:nvPr>
        </p:nvSpPr>
        <p:spPr/>
        <p:txBody>
          <a:bodyPr/>
          <a:lstStyle/>
          <a:p>
            <a:r>
              <a:rPr lang="en-US" dirty="0" smtClean="0"/>
              <a:t>000-DTSE-Search-7445-60-DM-</a:t>
            </a:r>
            <a:fld id="{5A6FB346-E907-314D-8DE1-ECD2B2B6AA1B}" type="slidenum">
              <a:rPr lang="uk-UA" smtClean="0"/>
              <a:pPr/>
              <a:t>1</a:t>
            </a:fld>
            <a:endParaRPr lang="uk-UA" dirty="0"/>
          </a:p>
        </p:txBody>
      </p:sp>
      <p:sp>
        <p:nvSpPr>
          <p:cNvPr id="6" name="Date Placeholder 5"/>
          <p:cNvSpPr>
            <a:spLocks noGrp="1"/>
          </p:cNvSpPr>
          <p:nvPr>
            <p:ph type="dt" sz="half" idx="17"/>
          </p:nvPr>
        </p:nvSpPr>
        <p:spPr/>
        <p:txBody>
          <a:bodyPr/>
          <a:lstStyle/>
          <a:p>
            <a:r>
              <a:rPr lang="en-US" smtClean="0"/>
              <a:t>© DataStax, All Rights Reserved. Confidential.</a:t>
            </a:r>
            <a:endParaRPr lang="en-US" dirty="0"/>
          </a:p>
        </p:txBody>
      </p:sp>
    </p:spTree>
    <p:extLst>
      <p:ext uri="{BB962C8B-B14F-4D97-AF65-F5344CB8AC3E}">
        <p14:creationId xmlns:p14="http://schemas.microsoft.com/office/powerpoint/2010/main" val="3578568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to test with .. page </a:t>
            </a:r>
            <a:r>
              <a:rPr lang="en-US" dirty="0" smtClean="0"/>
              <a:t>8 </a:t>
            </a:r>
            <a:r>
              <a:rPr lang="en-US" dirty="0"/>
              <a:t>of 12</a:t>
            </a:r>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000-DTSE-Search-7445-60-DM-</a:t>
            </a:r>
            <a:fld id="{5A6FB346-E907-314D-8DE1-ECD2B2B6AA1B}" type="slidenum">
              <a:rPr lang="uk-UA" smtClean="0"/>
              <a:pPr/>
              <a:t>10</a:t>
            </a:fld>
            <a:endParaRPr lang="uk-UA" dirty="0"/>
          </a:p>
        </p:txBody>
      </p:sp>
      <p:sp>
        <p:nvSpPr>
          <p:cNvPr id="6" name="Content Placeholder 3"/>
          <p:cNvSpPr>
            <a:spLocks noGrp="1"/>
          </p:cNvSpPr>
          <p:nvPr>
            <p:ph sz="quarter" idx="16"/>
          </p:nvPr>
        </p:nvSpPr>
        <p:spPr>
          <a:xfrm>
            <a:off x="357444" y="1097276"/>
            <a:ext cx="4530440" cy="2718265"/>
          </a:xfrm>
        </p:spPr>
        <p:txBody>
          <a:bodyPr/>
          <a:lstStyle/>
          <a:p>
            <a:pPr marL="6350" indent="0">
              <a:spcBef>
                <a:spcPts val="0"/>
              </a:spcBef>
              <a:spcAft>
                <a:spcPts val="0"/>
              </a:spcAft>
              <a:buNone/>
            </a:pPr>
            <a:r>
              <a:rPr lang="de-DE" sz="1400" dirty="0"/>
              <a:t>ALTER SEARCH INDEX SCHEMA ON t1</a:t>
            </a:r>
          </a:p>
          <a:p>
            <a:pPr marL="6350" indent="0">
              <a:spcBef>
                <a:spcPts val="0"/>
              </a:spcBef>
              <a:spcAft>
                <a:spcPts val="0"/>
              </a:spcAft>
              <a:buNone/>
            </a:pPr>
            <a:r>
              <a:rPr lang="en-US" sz="1400" dirty="0"/>
              <a:t>   ADD fieldType[@name='TextField19',</a:t>
            </a:r>
          </a:p>
          <a:p>
            <a:pPr marL="6350" indent="0">
              <a:spcBef>
                <a:spcPts val="0"/>
              </a:spcBef>
              <a:spcAft>
                <a:spcPts val="0"/>
              </a:spcAft>
              <a:buNone/>
            </a:pPr>
            <a:r>
              <a:rPr lang="en-US" sz="1400" dirty="0"/>
              <a:t>   @class='solr.TextField'] WITH '{ "analyzer" : { "charFilter" :</a:t>
            </a:r>
          </a:p>
          <a:p>
            <a:pPr marL="6350" indent="0">
              <a:spcBef>
                <a:spcPts val="0"/>
              </a:spcBef>
              <a:spcAft>
                <a:spcPts val="0"/>
              </a:spcAft>
              <a:buNone/>
            </a:pPr>
            <a:r>
              <a:rPr lang="en-US" sz="1400" dirty="0"/>
              <a:t>   { "class" : "solr.HTMLStripCharFilterFactory" }, "tokenizer" :</a:t>
            </a:r>
          </a:p>
          <a:p>
            <a:pPr marL="6350" indent="0">
              <a:spcBef>
                <a:spcPts val="0"/>
              </a:spcBef>
              <a:spcAft>
                <a:spcPts val="0"/>
              </a:spcAft>
              <a:buNone/>
            </a:pPr>
            <a:r>
              <a:rPr lang="en-US" sz="1400" dirty="0"/>
              <a:t>   { "class" : "solr.StandardTokenizerFactory" }, "filter" :</a:t>
            </a:r>
          </a:p>
          <a:p>
            <a:pPr marL="6350" indent="0">
              <a:spcBef>
                <a:spcPts val="0"/>
              </a:spcBef>
              <a:spcAft>
                <a:spcPts val="0"/>
              </a:spcAft>
              <a:buNone/>
            </a:pPr>
            <a:r>
              <a:rPr lang="en-US" sz="1400" dirty="0"/>
              <a:t>   { "class" : "solr.LowerCaseFilterFactory" }}}';</a:t>
            </a:r>
          </a:p>
          <a:p>
            <a:pPr marL="6350" indent="0">
              <a:spcBef>
                <a:spcPts val="0"/>
              </a:spcBef>
              <a:spcAft>
                <a:spcPts val="0"/>
              </a:spcAft>
              <a:buNone/>
            </a:pPr>
            <a:endParaRPr lang="en-US" sz="1400" dirty="0"/>
          </a:p>
          <a:p>
            <a:pPr marL="6350" indent="0">
              <a:spcBef>
                <a:spcPts val="0"/>
              </a:spcBef>
              <a:spcAft>
                <a:spcPts val="0"/>
              </a:spcAft>
              <a:buNone/>
            </a:pPr>
            <a:r>
              <a:rPr lang="de-DE" sz="1400" dirty="0"/>
              <a:t>ALTER SEARCH INDEX SCHEMA ON t1</a:t>
            </a:r>
          </a:p>
          <a:p>
            <a:pPr marL="6350" indent="0">
              <a:spcBef>
                <a:spcPts val="0"/>
              </a:spcBef>
              <a:spcAft>
                <a:spcPts val="0"/>
              </a:spcAft>
              <a:buNone/>
            </a:pPr>
            <a:r>
              <a:rPr lang="en-US" sz="1400" dirty="0"/>
              <a:t>   ADD fields.field[@name='col5',</a:t>
            </a:r>
          </a:p>
          <a:p>
            <a:pPr marL="6350" indent="0">
              <a:spcBef>
                <a:spcPts val="0"/>
              </a:spcBef>
              <a:spcAft>
                <a:spcPts val="0"/>
              </a:spcAft>
              <a:buNone/>
            </a:pPr>
            <a:r>
              <a:rPr lang="en-US" sz="1400" dirty="0"/>
              <a:t>   @type='TextField19'];</a:t>
            </a:r>
          </a:p>
          <a:p>
            <a:pPr marL="6350" indent="0">
              <a:spcBef>
                <a:spcPts val="0"/>
              </a:spcBef>
              <a:spcAft>
                <a:spcPts val="0"/>
              </a:spcAft>
              <a:buNone/>
            </a:pPr>
            <a:endParaRPr lang="en-US" sz="1400" dirty="0"/>
          </a:p>
          <a:p>
            <a:pPr marL="6350" indent="0">
              <a:spcBef>
                <a:spcPts val="0"/>
              </a:spcBef>
              <a:spcAft>
                <a:spcPts val="0"/>
              </a:spcAft>
              <a:buNone/>
            </a:pPr>
            <a:r>
              <a:rPr lang="en-US" sz="1400" dirty="0"/>
              <a:t>RELOAD  SEARCH INDEX ON t1;</a:t>
            </a:r>
          </a:p>
          <a:p>
            <a:pPr marL="6350" indent="0">
              <a:spcBef>
                <a:spcPts val="0"/>
              </a:spcBef>
              <a:spcAft>
                <a:spcPts val="0"/>
              </a:spcAft>
              <a:buNone/>
            </a:pPr>
            <a:r>
              <a:rPr lang="en-US" sz="1400" dirty="0"/>
              <a:t>REBUILD SEARCH INDEX ON t1;</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9675" y="528860"/>
            <a:ext cx="1127125" cy="1017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3219569" y="4419838"/>
            <a:ext cx="646331" cy="369332"/>
          </a:xfrm>
          <a:prstGeom prst="rect">
            <a:avLst/>
          </a:prstGeom>
          <a:noFill/>
        </p:spPr>
        <p:txBody>
          <a:bodyPr wrap="none" rtlCol="0">
            <a:spAutoFit/>
          </a:bodyPr>
          <a:lstStyle/>
          <a:p>
            <a:r>
              <a:rPr lang="en-US" sz="1800" b="1" dirty="0" smtClean="0"/>
              <a:t>col5</a:t>
            </a:r>
          </a:p>
        </p:txBody>
      </p:sp>
    </p:spTree>
    <p:extLst>
      <p:ext uri="{BB962C8B-B14F-4D97-AF65-F5344CB8AC3E}">
        <p14:creationId xmlns:p14="http://schemas.microsoft.com/office/powerpoint/2010/main" val="1408357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to test with .. page </a:t>
            </a:r>
            <a:r>
              <a:rPr lang="en-US" dirty="0" smtClean="0"/>
              <a:t>9 </a:t>
            </a:r>
            <a:r>
              <a:rPr lang="en-US" dirty="0"/>
              <a:t>of 12</a:t>
            </a:r>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000-DTSE-Search-7445-60-DM-</a:t>
            </a:r>
            <a:fld id="{5A6FB346-E907-314D-8DE1-ECD2B2B6AA1B}" type="slidenum">
              <a:rPr lang="uk-UA" smtClean="0"/>
              <a:pPr/>
              <a:t>11</a:t>
            </a:fld>
            <a:endParaRPr lang="uk-UA" dirty="0"/>
          </a:p>
        </p:txBody>
      </p:sp>
      <p:sp>
        <p:nvSpPr>
          <p:cNvPr id="6" name="Content Placeholder 3"/>
          <p:cNvSpPr>
            <a:spLocks noGrp="1"/>
          </p:cNvSpPr>
          <p:nvPr>
            <p:ph sz="quarter" idx="16"/>
          </p:nvPr>
        </p:nvSpPr>
        <p:spPr>
          <a:xfrm>
            <a:off x="357444" y="1227560"/>
            <a:ext cx="4530440" cy="2718265"/>
          </a:xfrm>
        </p:spPr>
        <p:txBody>
          <a:bodyPr/>
          <a:lstStyle/>
          <a:p>
            <a:pPr marL="6350" indent="0">
              <a:spcBef>
                <a:spcPts val="0"/>
              </a:spcBef>
              <a:spcAft>
                <a:spcPts val="0"/>
              </a:spcAft>
              <a:buNone/>
            </a:pPr>
            <a:r>
              <a:rPr lang="en-US" sz="1400" dirty="0"/>
              <a:t>INSERT INTO t1 </a:t>
            </a:r>
          </a:p>
          <a:p>
            <a:pPr marL="6350" indent="0">
              <a:spcBef>
                <a:spcPts val="0"/>
              </a:spcBef>
              <a:spcAft>
                <a:spcPts val="0"/>
              </a:spcAft>
              <a:buNone/>
            </a:pPr>
            <a:r>
              <a:rPr lang="it-IT" sz="1400" dirty="0"/>
              <a:t>   (col1, col2, col3, col4, col5,</a:t>
            </a:r>
          </a:p>
          <a:p>
            <a:pPr marL="6350" indent="0">
              <a:spcBef>
                <a:spcPts val="0"/>
              </a:spcBef>
              <a:spcAft>
                <a:spcPts val="0"/>
              </a:spcAft>
              <a:buNone/>
            </a:pPr>
            <a:r>
              <a:rPr lang="it-IT" sz="1400" dirty="0"/>
              <a:t>      col6, col7, col8, col9, col0)</a:t>
            </a:r>
          </a:p>
          <a:p>
            <a:pPr marL="6350" indent="0">
              <a:spcBef>
                <a:spcPts val="0"/>
              </a:spcBef>
              <a:spcAft>
                <a:spcPts val="0"/>
              </a:spcAft>
              <a:buNone/>
            </a:pPr>
            <a:r>
              <a:rPr lang="en-US" sz="1400" dirty="0"/>
              <a:t>   VALUES ('fff', 'fff', 'Bart', 'fff', </a:t>
            </a:r>
            <a:r>
              <a:rPr lang="en-US" sz="1400" dirty="0">
                <a:solidFill>
                  <a:srgbClr val="00B0F0"/>
                </a:solidFill>
              </a:rPr>
              <a:t>'my link2</a:t>
            </a:r>
            <a:r>
              <a:rPr lang="en-US" sz="1400" dirty="0"/>
              <a:t>',</a:t>
            </a:r>
          </a:p>
          <a:p>
            <a:pPr marL="6350" indent="0">
              <a:spcBef>
                <a:spcPts val="0"/>
              </a:spcBef>
              <a:spcAft>
                <a:spcPts val="0"/>
              </a:spcAft>
              <a:buNone/>
            </a:pPr>
            <a:r>
              <a:rPr lang="en-US" sz="1400" dirty="0"/>
              <a:t>      'fff', 'fff', 'fff', 'fff', 'fff');</a:t>
            </a:r>
          </a:p>
          <a:p>
            <a:pPr marL="6350" indent="0">
              <a:spcBef>
                <a:spcPts val="0"/>
              </a:spcBef>
              <a:spcAft>
                <a:spcPts val="0"/>
              </a:spcAft>
              <a:buNone/>
            </a:pPr>
            <a:r>
              <a:rPr lang="en-US" sz="1400" dirty="0" smtClean="0"/>
              <a:t> </a:t>
            </a:r>
            <a:endParaRPr lang="it-IT" sz="1400" dirty="0"/>
          </a:p>
          <a:p>
            <a:pPr marL="6350" indent="0">
              <a:spcBef>
                <a:spcPts val="0"/>
              </a:spcBef>
              <a:spcAft>
                <a:spcPts val="0"/>
              </a:spcAft>
              <a:buNone/>
            </a:pPr>
            <a:r>
              <a:rPr lang="en-US" sz="1400" dirty="0"/>
              <a:t>   VALUES ('ggg', 'ggg', 'Peggy', 'ggg',</a:t>
            </a:r>
          </a:p>
          <a:p>
            <a:pPr marL="6350" indent="0">
              <a:spcBef>
                <a:spcPts val="0"/>
              </a:spcBef>
              <a:spcAft>
                <a:spcPts val="0"/>
              </a:spcAft>
              <a:buNone/>
            </a:pPr>
            <a:r>
              <a:rPr lang="en-US" sz="1400" dirty="0"/>
              <a:t>      '</a:t>
            </a:r>
            <a:r>
              <a:rPr lang="en-US" sz="1400" dirty="0">
                <a:solidFill>
                  <a:srgbClr val="00B0F0"/>
                </a:solidFill>
              </a:rPr>
              <a:t>my &lt;a </a:t>
            </a:r>
            <a:r>
              <a:rPr lang="en-US" sz="1400" dirty="0" err="1">
                <a:solidFill>
                  <a:srgbClr val="00B0F0"/>
                </a:solidFill>
              </a:rPr>
              <a:t>href</a:t>
            </a:r>
            <a:r>
              <a:rPr lang="en-US" sz="1400" dirty="0" smtClean="0">
                <a:solidFill>
                  <a:srgbClr val="00B0F0"/>
                </a:solidFill>
              </a:rPr>
              <a:t>=\”www.foo.bar\”&gt;</a:t>
            </a:r>
            <a:r>
              <a:rPr lang="en-US" sz="1400" dirty="0">
                <a:solidFill>
                  <a:srgbClr val="00B0F0"/>
                </a:solidFill>
              </a:rPr>
              <a:t>link&lt;/a&gt;</a:t>
            </a:r>
            <a:r>
              <a:rPr lang="en-US" sz="1400" dirty="0"/>
              <a:t>',</a:t>
            </a:r>
          </a:p>
          <a:p>
            <a:pPr marL="6350" indent="0">
              <a:spcBef>
                <a:spcPts val="0"/>
              </a:spcBef>
              <a:spcAft>
                <a:spcPts val="0"/>
              </a:spcAft>
              <a:buNone/>
            </a:pPr>
            <a:r>
              <a:rPr lang="en-US" sz="1400" dirty="0"/>
              <a:t>      'ggg', 'ggg', 'ggg', 'ggg', 'ggg');</a:t>
            </a:r>
          </a:p>
          <a:p>
            <a:pPr marL="6350" indent="0">
              <a:spcBef>
                <a:spcPts val="0"/>
              </a:spcBef>
              <a:spcAft>
                <a:spcPts val="0"/>
              </a:spcAft>
              <a:buNone/>
            </a:pPr>
            <a:r>
              <a:rPr lang="en-US" sz="1400" dirty="0" smtClean="0"/>
              <a:t> </a:t>
            </a:r>
            <a:endParaRPr lang="it-IT" sz="1400" dirty="0"/>
          </a:p>
          <a:p>
            <a:pPr marL="6350" indent="0">
              <a:spcBef>
                <a:spcPts val="0"/>
              </a:spcBef>
              <a:spcAft>
                <a:spcPts val="0"/>
              </a:spcAft>
              <a:buNone/>
            </a:pPr>
            <a:r>
              <a:rPr lang="en-US" sz="1400" dirty="0"/>
              <a:t>   VALUES ('hhh', 'hhh', 'Earl', 'hhh',</a:t>
            </a:r>
          </a:p>
          <a:p>
            <a:pPr marL="6350" indent="0">
              <a:spcBef>
                <a:spcPts val="0"/>
              </a:spcBef>
              <a:spcAft>
                <a:spcPts val="0"/>
              </a:spcAft>
              <a:buNone/>
            </a:pPr>
            <a:r>
              <a:rPr lang="en-US" sz="1400" dirty="0"/>
              <a:t>       '</a:t>
            </a:r>
            <a:r>
              <a:rPr lang="en-US" sz="1400" dirty="0">
                <a:solidFill>
                  <a:srgbClr val="00B0F0"/>
                </a:solidFill>
              </a:rPr>
              <a:t>&lt;bold&gt;my link&lt;/bold&gt;</a:t>
            </a:r>
            <a:r>
              <a:rPr lang="en-US" sz="1400" dirty="0"/>
              <a:t>',</a:t>
            </a:r>
          </a:p>
          <a:p>
            <a:pPr marL="6350" indent="0">
              <a:spcBef>
                <a:spcPts val="0"/>
              </a:spcBef>
              <a:spcAft>
                <a:spcPts val="0"/>
              </a:spcAft>
              <a:buNone/>
            </a:pPr>
            <a:r>
              <a:rPr lang="en-US" sz="1400" dirty="0"/>
              <a:t>      'hhh', 'hhh', 'hhh', 'hhh', '</a:t>
            </a:r>
            <a:r>
              <a:rPr lang="en-US" sz="1400" dirty="0" err="1"/>
              <a:t>hhh</a:t>
            </a:r>
            <a:r>
              <a:rPr lang="en-US" sz="1400" dirty="0" smtClean="0"/>
              <a:t>');</a:t>
            </a:r>
            <a:endParaRPr lang="en-US" sz="1400" dirty="0"/>
          </a:p>
        </p:txBody>
      </p:sp>
      <p:sp>
        <p:nvSpPr>
          <p:cNvPr id="7" name="Content Placeholder 3"/>
          <p:cNvSpPr txBox="1">
            <a:spLocks/>
          </p:cNvSpPr>
          <p:nvPr/>
        </p:nvSpPr>
        <p:spPr>
          <a:xfrm>
            <a:off x="4948840" y="1354970"/>
            <a:ext cx="3879276" cy="2718265"/>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a:spcBef>
                <a:spcPts val="0"/>
              </a:spcBef>
              <a:spcAft>
                <a:spcPts val="0"/>
              </a:spcAft>
              <a:buFont typeface="Arial"/>
              <a:buNone/>
            </a:pPr>
            <a:endParaRPr lang="en-US" sz="1400" dirty="0" smtClean="0"/>
          </a:p>
          <a:p>
            <a:pPr marL="6350" indent="0">
              <a:spcBef>
                <a:spcPts val="0"/>
              </a:spcBef>
              <a:spcAft>
                <a:spcPts val="0"/>
              </a:spcAft>
              <a:buFont typeface="Arial"/>
              <a:buNone/>
            </a:pPr>
            <a:r>
              <a:rPr lang="en-US" sz="1400" dirty="0" smtClean="0"/>
              <a:t>SELECT col1, col5 FROM t1 WHERE</a:t>
            </a:r>
          </a:p>
          <a:p>
            <a:pPr marL="6350" indent="0">
              <a:spcBef>
                <a:spcPts val="0"/>
              </a:spcBef>
              <a:spcAft>
                <a:spcPts val="0"/>
              </a:spcAft>
              <a:buFont typeface="Arial"/>
              <a:buNone/>
            </a:pPr>
            <a:r>
              <a:rPr lang="en-US" sz="1400" dirty="0" smtClean="0"/>
              <a:t>   </a:t>
            </a:r>
            <a:r>
              <a:rPr lang="en-US" sz="1400" dirty="0" err="1" smtClean="0"/>
              <a:t>solr_query</a:t>
            </a:r>
            <a:r>
              <a:rPr lang="en-US" sz="1400" dirty="0" smtClean="0"/>
              <a:t> = '{ "q" : "col5:(</a:t>
            </a:r>
            <a:r>
              <a:rPr lang="en-US" sz="1400" dirty="0" smtClean="0">
                <a:solidFill>
                  <a:srgbClr val="00B0F0"/>
                </a:solidFill>
              </a:rPr>
              <a:t>my link</a:t>
            </a:r>
            <a:r>
              <a:rPr lang="en-US" sz="1400" dirty="0" smtClean="0"/>
              <a:t>)" }' ;</a:t>
            </a:r>
          </a:p>
          <a:p>
            <a:pPr marL="6350" indent="0">
              <a:spcBef>
                <a:spcPts val="0"/>
              </a:spcBef>
              <a:spcAft>
                <a:spcPts val="0"/>
              </a:spcAft>
              <a:buFont typeface="Arial"/>
              <a:buNone/>
            </a:pPr>
            <a:endParaRPr lang="en-US" sz="1400"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9675" y="528860"/>
            <a:ext cx="1127125" cy="1017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219569" y="4419838"/>
            <a:ext cx="646331" cy="369332"/>
          </a:xfrm>
          <a:prstGeom prst="rect">
            <a:avLst/>
          </a:prstGeom>
          <a:noFill/>
        </p:spPr>
        <p:txBody>
          <a:bodyPr wrap="none" rtlCol="0">
            <a:spAutoFit/>
          </a:bodyPr>
          <a:lstStyle/>
          <a:p>
            <a:r>
              <a:rPr lang="en-US" sz="1800" b="1" dirty="0" smtClean="0"/>
              <a:t>col5</a:t>
            </a:r>
          </a:p>
        </p:txBody>
      </p:sp>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4129" y="2290297"/>
            <a:ext cx="840884" cy="1050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6020576" y="3155690"/>
            <a:ext cx="3018775" cy="646331"/>
          </a:xfrm>
          <a:prstGeom prst="rect">
            <a:avLst/>
          </a:prstGeom>
          <a:noFill/>
        </p:spPr>
        <p:txBody>
          <a:bodyPr wrap="none" rtlCol="0">
            <a:spAutoFit/>
          </a:bodyPr>
          <a:lstStyle/>
          <a:p>
            <a:r>
              <a:rPr lang="en-US" sz="1800" b="1" dirty="0" smtClean="0"/>
              <a:t>Which rows ?</a:t>
            </a:r>
          </a:p>
          <a:p>
            <a:r>
              <a:rPr lang="en-US" sz="1800" b="1" dirty="0" smtClean="0"/>
              <a:t>What col5 column value ?</a:t>
            </a:r>
          </a:p>
        </p:txBody>
      </p:sp>
    </p:spTree>
    <p:extLst>
      <p:ext uri="{BB962C8B-B14F-4D97-AF65-F5344CB8AC3E}">
        <p14:creationId xmlns:p14="http://schemas.microsoft.com/office/powerpoint/2010/main" val="3751831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to test with .. page </a:t>
            </a:r>
            <a:r>
              <a:rPr lang="en-US" dirty="0" smtClean="0"/>
              <a:t>10 </a:t>
            </a:r>
            <a:r>
              <a:rPr lang="en-US" dirty="0"/>
              <a:t>of 12</a:t>
            </a:r>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000-DTSE-Search-7445-60-DM-</a:t>
            </a:r>
            <a:fld id="{5A6FB346-E907-314D-8DE1-ECD2B2B6AA1B}" type="slidenum">
              <a:rPr lang="uk-UA" smtClean="0"/>
              <a:pPr/>
              <a:t>12</a:t>
            </a:fld>
            <a:endParaRPr lang="uk-UA" dirty="0"/>
          </a:p>
        </p:txBody>
      </p:sp>
      <p:sp>
        <p:nvSpPr>
          <p:cNvPr id="6" name="Content Placeholder 3"/>
          <p:cNvSpPr>
            <a:spLocks noGrp="1"/>
          </p:cNvSpPr>
          <p:nvPr>
            <p:ph sz="quarter" idx="16"/>
          </p:nvPr>
        </p:nvSpPr>
        <p:spPr>
          <a:xfrm>
            <a:off x="357443" y="1379908"/>
            <a:ext cx="6151421" cy="2718265"/>
          </a:xfrm>
        </p:spPr>
        <p:txBody>
          <a:bodyPr/>
          <a:lstStyle/>
          <a:p>
            <a:pPr marL="6350" indent="0">
              <a:spcBef>
                <a:spcPts val="0"/>
              </a:spcBef>
              <a:spcAft>
                <a:spcPts val="0"/>
              </a:spcAft>
              <a:buNone/>
            </a:pPr>
            <a:r>
              <a:rPr lang="de-DE" sz="1400" dirty="0"/>
              <a:t>ALTER SEARCH INDEX SCHEMA ON t1</a:t>
            </a:r>
          </a:p>
          <a:p>
            <a:pPr marL="6350" indent="0">
              <a:spcBef>
                <a:spcPts val="0"/>
              </a:spcBef>
              <a:spcAft>
                <a:spcPts val="0"/>
              </a:spcAft>
              <a:buNone/>
            </a:pPr>
            <a:r>
              <a:rPr lang="en-US" sz="1400" dirty="0"/>
              <a:t>   SET types.fieldtype[@class='org.apache.solr.schema.StrField']</a:t>
            </a:r>
          </a:p>
          <a:p>
            <a:pPr marL="6350" indent="0">
              <a:spcBef>
                <a:spcPts val="0"/>
              </a:spcBef>
              <a:spcAft>
                <a:spcPts val="0"/>
              </a:spcAft>
              <a:buNone/>
            </a:pPr>
            <a:r>
              <a:rPr lang="en-US" sz="1400" dirty="0"/>
              <a:t>   @name='TextField20';</a:t>
            </a:r>
          </a:p>
          <a:p>
            <a:pPr marL="6350" indent="0">
              <a:spcBef>
                <a:spcPts val="0"/>
              </a:spcBef>
              <a:spcAft>
                <a:spcPts val="0"/>
              </a:spcAft>
              <a:buNone/>
            </a:pPr>
            <a:r>
              <a:rPr lang="de-DE" sz="1400" dirty="0"/>
              <a:t>ALTER SEARCH INDEX SCHEMA ON t1</a:t>
            </a:r>
          </a:p>
          <a:p>
            <a:pPr marL="6350" indent="0">
              <a:spcBef>
                <a:spcPts val="0"/>
              </a:spcBef>
              <a:spcAft>
                <a:spcPts val="0"/>
              </a:spcAft>
              <a:buNone/>
            </a:pPr>
            <a:r>
              <a:rPr lang="en-US" sz="1400" dirty="0"/>
              <a:t>   SET types.fieldtype[@class='org.apache.solr.schema.StrField',</a:t>
            </a:r>
          </a:p>
          <a:p>
            <a:pPr marL="6350" indent="0">
              <a:spcBef>
                <a:spcPts val="0"/>
              </a:spcBef>
              <a:spcAft>
                <a:spcPts val="0"/>
              </a:spcAft>
              <a:buNone/>
            </a:pPr>
            <a:r>
              <a:rPr lang="en-US" sz="1400" dirty="0"/>
              <a:t>   @docValues='true']@name='TextField21';</a:t>
            </a:r>
          </a:p>
          <a:p>
            <a:pPr marL="6350" indent="0">
              <a:spcBef>
                <a:spcPts val="0"/>
              </a:spcBef>
              <a:spcAft>
                <a:spcPts val="0"/>
              </a:spcAft>
              <a:buNone/>
            </a:pPr>
            <a:r>
              <a:rPr lang="en-US" sz="1400" dirty="0"/>
              <a:t>   //</a:t>
            </a:r>
          </a:p>
          <a:p>
            <a:pPr marL="6350" indent="0">
              <a:spcBef>
                <a:spcPts val="0"/>
              </a:spcBef>
              <a:spcAft>
                <a:spcPts val="0"/>
              </a:spcAft>
              <a:buNone/>
            </a:pPr>
            <a:r>
              <a:rPr lang="de-DE" sz="1400" dirty="0"/>
              <a:t>ALTER SEARCH INDEX SCHEMA ON t1</a:t>
            </a:r>
          </a:p>
          <a:p>
            <a:pPr marL="6350" indent="0">
              <a:spcBef>
                <a:spcPts val="0"/>
              </a:spcBef>
              <a:spcAft>
                <a:spcPts val="0"/>
              </a:spcAft>
              <a:buNone/>
            </a:pPr>
            <a:r>
              <a:rPr lang="en-US" sz="1400" dirty="0"/>
              <a:t>   SET types.fieldtype[@class='org.apache.solr.schema.TextField']</a:t>
            </a:r>
          </a:p>
          <a:p>
            <a:pPr marL="6350" indent="0">
              <a:spcBef>
                <a:spcPts val="0"/>
              </a:spcBef>
              <a:spcAft>
                <a:spcPts val="0"/>
              </a:spcAft>
              <a:buNone/>
            </a:pPr>
            <a:r>
              <a:rPr lang="en-US" sz="1400" dirty="0"/>
              <a:t>   @name='TextField22';</a:t>
            </a:r>
          </a:p>
          <a:p>
            <a:pPr marL="6350" indent="0">
              <a:spcBef>
                <a:spcPts val="0"/>
              </a:spcBef>
              <a:spcAft>
                <a:spcPts val="0"/>
              </a:spcAft>
              <a:buNone/>
            </a:pPr>
            <a:r>
              <a:rPr lang="de-DE" sz="1400" dirty="0"/>
              <a:t>ALTER SEARCH INDEX SCHEMA ON t1</a:t>
            </a:r>
          </a:p>
          <a:p>
            <a:pPr marL="6350" indent="0">
              <a:spcBef>
                <a:spcPts val="0"/>
              </a:spcBef>
              <a:spcAft>
                <a:spcPts val="0"/>
              </a:spcAft>
              <a:buNone/>
            </a:pPr>
            <a:r>
              <a:rPr lang="en-US" sz="1400" dirty="0"/>
              <a:t>   SET types.fieldtype[@class='org.apache.solr.schema.TextField',</a:t>
            </a:r>
          </a:p>
          <a:p>
            <a:pPr marL="6350" indent="0">
              <a:spcBef>
                <a:spcPts val="0"/>
              </a:spcBef>
              <a:spcAft>
                <a:spcPts val="0"/>
              </a:spcAft>
              <a:buNone/>
            </a:pPr>
            <a:r>
              <a:rPr lang="en-US" sz="1400" dirty="0"/>
              <a:t>   @docValues='true']@name='TextField23';</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9675" y="528860"/>
            <a:ext cx="1127125" cy="1017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336421" y="2906108"/>
            <a:ext cx="6400710" cy="677920"/>
          </a:xfrm>
          <a:prstGeom prst="rect">
            <a:avLst/>
          </a:prstGeom>
          <a:solidFill>
            <a:schemeClr val="bg1">
              <a:lumMod val="9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36421" y="1379908"/>
            <a:ext cx="6400710" cy="677920"/>
          </a:xfrm>
          <a:prstGeom prst="rect">
            <a:avLst/>
          </a:prstGeom>
          <a:solidFill>
            <a:schemeClr val="bg1">
              <a:lumMod val="9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8412" y="1954924"/>
            <a:ext cx="840884" cy="1050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6393132" y="3728841"/>
            <a:ext cx="2159566" cy="369332"/>
          </a:xfrm>
          <a:prstGeom prst="rect">
            <a:avLst/>
          </a:prstGeom>
          <a:noFill/>
        </p:spPr>
        <p:txBody>
          <a:bodyPr wrap="none" rtlCol="0">
            <a:spAutoFit/>
          </a:bodyPr>
          <a:lstStyle/>
          <a:p>
            <a:r>
              <a:rPr lang="en-US" sz="1800" b="1" dirty="0" smtClean="0"/>
              <a:t>What </a:t>
            </a:r>
            <a:r>
              <a:rPr lang="en-US" sz="1800" b="1" dirty="0" err="1" smtClean="0"/>
              <a:t>tokenizers</a:t>
            </a:r>
            <a:r>
              <a:rPr lang="en-US" sz="1800" b="1" dirty="0" smtClean="0"/>
              <a:t> ?</a:t>
            </a:r>
          </a:p>
        </p:txBody>
      </p:sp>
    </p:spTree>
    <p:extLst>
      <p:ext uri="{BB962C8B-B14F-4D97-AF65-F5344CB8AC3E}">
        <p14:creationId xmlns:p14="http://schemas.microsoft.com/office/powerpoint/2010/main" val="19193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to test with .. page </a:t>
            </a:r>
            <a:r>
              <a:rPr lang="en-US" dirty="0" smtClean="0"/>
              <a:t>11 </a:t>
            </a:r>
            <a:r>
              <a:rPr lang="en-US" dirty="0"/>
              <a:t>of 12</a:t>
            </a:r>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000-DTSE-Search-7445-60-DM-</a:t>
            </a:r>
            <a:fld id="{5A6FB346-E907-314D-8DE1-ECD2B2B6AA1B}" type="slidenum">
              <a:rPr lang="uk-UA" smtClean="0"/>
              <a:pPr/>
              <a:t>13</a:t>
            </a:fld>
            <a:endParaRPr lang="uk-UA" dirty="0"/>
          </a:p>
        </p:txBody>
      </p:sp>
      <p:sp>
        <p:nvSpPr>
          <p:cNvPr id="6" name="Content Placeholder 3"/>
          <p:cNvSpPr>
            <a:spLocks noGrp="1"/>
          </p:cNvSpPr>
          <p:nvPr>
            <p:ph sz="quarter" idx="16"/>
          </p:nvPr>
        </p:nvSpPr>
        <p:spPr>
          <a:xfrm>
            <a:off x="357443" y="1088962"/>
            <a:ext cx="6151421" cy="2718265"/>
          </a:xfrm>
        </p:spPr>
        <p:txBody>
          <a:bodyPr/>
          <a:lstStyle/>
          <a:p>
            <a:pPr marL="6350" indent="0">
              <a:spcBef>
                <a:spcPts val="0"/>
              </a:spcBef>
              <a:spcAft>
                <a:spcPts val="0"/>
              </a:spcAft>
              <a:buNone/>
            </a:pPr>
            <a:r>
              <a:rPr lang="de-DE" sz="1400" dirty="0"/>
              <a:t>ALTER SEARCH INDEX SCHEMA ON t1</a:t>
            </a:r>
          </a:p>
          <a:p>
            <a:pPr marL="6350" indent="0">
              <a:spcBef>
                <a:spcPts val="0"/>
              </a:spcBef>
              <a:spcAft>
                <a:spcPts val="0"/>
              </a:spcAft>
              <a:buNone/>
            </a:pPr>
            <a:r>
              <a:rPr lang="en-US" sz="1400" dirty="0"/>
              <a:t>   ADD fields.field[@name='col6',</a:t>
            </a:r>
          </a:p>
          <a:p>
            <a:pPr marL="6350" indent="0">
              <a:spcBef>
                <a:spcPts val="0"/>
              </a:spcBef>
              <a:spcAft>
                <a:spcPts val="0"/>
              </a:spcAft>
              <a:buNone/>
            </a:pPr>
            <a:r>
              <a:rPr lang="en-US" sz="1400" dirty="0"/>
              <a:t>   @type='TextField20'];</a:t>
            </a:r>
          </a:p>
          <a:p>
            <a:pPr marL="6350" indent="0">
              <a:spcBef>
                <a:spcPts val="0"/>
              </a:spcBef>
              <a:spcAft>
                <a:spcPts val="0"/>
              </a:spcAft>
              <a:buNone/>
            </a:pPr>
            <a:r>
              <a:rPr lang="de-DE" sz="1400" dirty="0"/>
              <a:t>ALTER SEARCH INDEX SCHEMA ON t1</a:t>
            </a:r>
          </a:p>
          <a:p>
            <a:pPr marL="6350" indent="0">
              <a:spcBef>
                <a:spcPts val="0"/>
              </a:spcBef>
              <a:spcAft>
                <a:spcPts val="0"/>
              </a:spcAft>
              <a:buNone/>
            </a:pPr>
            <a:r>
              <a:rPr lang="en-US" sz="1400" dirty="0"/>
              <a:t>   ADD fields.field[@name='col7',</a:t>
            </a:r>
          </a:p>
          <a:p>
            <a:pPr marL="6350" indent="0">
              <a:spcBef>
                <a:spcPts val="0"/>
              </a:spcBef>
              <a:spcAft>
                <a:spcPts val="0"/>
              </a:spcAft>
              <a:buNone/>
            </a:pPr>
            <a:r>
              <a:rPr lang="en-US" sz="1400" dirty="0"/>
              <a:t>   @type='TextField21', @docValues='true'];</a:t>
            </a:r>
          </a:p>
          <a:p>
            <a:pPr marL="6350" indent="0">
              <a:spcBef>
                <a:spcPts val="0"/>
              </a:spcBef>
              <a:spcAft>
                <a:spcPts val="0"/>
              </a:spcAft>
              <a:buNone/>
            </a:pPr>
            <a:r>
              <a:rPr lang="de-DE" sz="1400" dirty="0"/>
              <a:t>ALTER SEARCH INDEX SCHEMA ON t1</a:t>
            </a:r>
          </a:p>
          <a:p>
            <a:pPr marL="6350" indent="0">
              <a:spcBef>
                <a:spcPts val="0"/>
              </a:spcBef>
              <a:spcAft>
                <a:spcPts val="0"/>
              </a:spcAft>
              <a:buNone/>
            </a:pPr>
            <a:r>
              <a:rPr lang="en-US" sz="1400" dirty="0"/>
              <a:t>   ADD fields.field[@name='col8',</a:t>
            </a:r>
          </a:p>
          <a:p>
            <a:pPr marL="6350" indent="0">
              <a:spcBef>
                <a:spcPts val="0"/>
              </a:spcBef>
              <a:spcAft>
                <a:spcPts val="0"/>
              </a:spcAft>
              <a:buNone/>
            </a:pPr>
            <a:r>
              <a:rPr lang="en-US" sz="1400" dirty="0"/>
              <a:t>   @type='TextField22'];</a:t>
            </a:r>
          </a:p>
          <a:p>
            <a:pPr marL="6350" indent="0">
              <a:spcBef>
                <a:spcPts val="0"/>
              </a:spcBef>
              <a:spcAft>
                <a:spcPts val="0"/>
              </a:spcAft>
              <a:buNone/>
            </a:pPr>
            <a:r>
              <a:rPr lang="de-DE" sz="1400" dirty="0"/>
              <a:t>ALTER SEARCH INDEX SCHEMA ON t1</a:t>
            </a:r>
          </a:p>
          <a:p>
            <a:pPr marL="6350" indent="0">
              <a:spcBef>
                <a:spcPts val="0"/>
              </a:spcBef>
              <a:spcAft>
                <a:spcPts val="0"/>
              </a:spcAft>
              <a:buNone/>
            </a:pPr>
            <a:r>
              <a:rPr lang="en-US" sz="1400" dirty="0"/>
              <a:t>   ADD fields.field[@name='col9',</a:t>
            </a:r>
          </a:p>
          <a:p>
            <a:pPr marL="6350" indent="0">
              <a:spcBef>
                <a:spcPts val="0"/>
              </a:spcBef>
              <a:spcAft>
                <a:spcPts val="0"/>
              </a:spcAft>
              <a:buNone/>
            </a:pPr>
            <a:r>
              <a:rPr lang="en-US" sz="1400" dirty="0"/>
              <a:t>   @type='TextField23', @docValues='true'];</a:t>
            </a:r>
          </a:p>
          <a:p>
            <a:pPr marL="6350" indent="0">
              <a:spcBef>
                <a:spcPts val="0"/>
              </a:spcBef>
              <a:spcAft>
                <a:spcPts val="0"/>
              </a:spcAft>
              <a:buNone/>
            </a:pPr>
            <a:endParaRPr lang="en-US" sz="1400" dirty="0"/>
          </a:p>
          <a:p>
            <a:pPr marL="6350" indent="0">
              <a:spcBef>
                <a:spcPts val="0"/>
              </a:spcBef>
              <a:spcAft>
                <a:spcPts val="0"/>
              </a:spcAft>
              <a:buNone/>
            </a:pPr>
            <a:r>
              <a:rPr lang="en-US" sz="1400" dirty="0"/>
              <a:t>RELOAD  SEARCH INDEX ON t1;</a:t>
            </a:r>
          </a:p>
          <a:p>
            <a:pPr marL="6350" indent="0">
              <a:spcBef>
                <a:spcPts val="0"/>
              </a:spcBef>
              <a:spcAft>
                <a:spcPts val="0"/>
              </a:spcAft>
              <a:buNone/>
            </a:pPr>
            <a:r>
              <a:rPr lang="en-US" sz="1400" dirty="0"/>
              <a:t>REBUILD SEARCH INDEX ON t1</a:t>
            </a:r>
            <a:r>
              <a:rPr lang="en-US" sz="1400" dirty="0" smtClean="0"/>
              <a:t>;</a:t>
            </a:r>
          </a:p>
          <a:p>
            <a:pPr marL="6350" indent="0">
              <a:spcBef>
                <a:spcPts val="0"/>
              </a:spcBef>
              <a:spcAft>
                <a:spcPts val="0"/>
              </a:spcAft>
              <a:buNone/>
            </a:pPr>
            <a:r>
              <a:rPr lang="en-US" sz="1400" dirty="0" smtClean="0">
                <a:solidFill>
                  <a:srgbClr val="00B0F0"/>
                </a:solidFill>
              </a:rPr>
              <a:t>COMMIT  SEARCH INDEX ON t1;</a:t>
            </a:r>
            <a:endParaRPr lang="en-US" sz="1400" dirty="0">
              <a:solidFill>
                <a:srgbClr val="00B0F0"/>
              </a:solidFill>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9675" y="528860"/>
            <a:ext cx="1127125" cy="1017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3475943" y="4604504"/>
            <a:ext cx="1415772" cy="369332"/>
          </a:xfrm>
          <a:prstGeom prst="rect">
            <a:avLst/>
          </a:prstGeom>
          <a:noFill/>
        </p:spPr>
        <p:txBody>
          <a:bodyPr wrap="none" rtlCol="0">
            <a:spAutoFit/>
          </a:bodyPr>
          <a:lstStyle/>
          <a:p>
            <a:r>
              <a:rPr lang="en-US" sz="1800" b="1" dirty="0" smtClean="0"/>
              <a:t>col6, 7, 8, 9</a:t>
            </a:r>
          </a:p>
        </p:txBody>
      </p:sp>
      <p:sp>
        <p:nvSpPr>
          <p:cNvPr id="9" name="Rectangle 8"/>
          <p:cNvSpPr/>
          <p:nvPr/>
        </p:nvSpPr>
        <p:spPr>
          <a:xfrm>
            <a:off x="357444" y="4366900"/>
            <a:ext cx="6968266" cy="203420"/>
          </a:xfrm>
          <a:prstGeom prst="rect">
            <a:avLst/>
          </a:prstGeom>
          <a:solidFill>
            <a:schemeClr val="bg1">
              <a:lumMod val="9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6545" y="3807227"/>
            <a:ext cx="840884" cy="1050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8444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to test with .. page </a:t>
            </a:r>
            <a:r>
              <a:rPr lang="en-US" dirty="0" smtClean="0"/>
              <a:t>12 </a:t>
            </a:r>
            <a:r>
              <a:rPr lang="en-US" dirty="0"/>
              <a:t>of 12</a:t>
            </a:r>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000-DTSE-Search-7445-60-DM-</a:t>
            </a:r>
            <a:fld id="{5A6FB346-E907-314D-8DE1-ECD2B2B6AA1B}" type="slidenum">
              <a:rPr lang="uk-UA" smtClean="0"/>
              <a:pPr/>
              <a:t>14</a:t>
            </a:fld>
            <a:endParaRPr lang="uk-UA" dirty="0"/>
          </a:p>
        </p:txBody>
      </p:sp>
      <p:sp>
        <p:nvSpPr>
          <p:cNvPr id="6" name="Content Placeholder 3"/>
          <p:cNvSpPr>
            <a:spLocks noGrp="1"/>
          </p:cNvSpPr>
          <p:nvPr>
            <p:ph sz="quarter" idx="16"/>
          </p:nvPr>
        </p:nvSpPr>
        <p:spPr>
          <a:xfrm>
            <a:off x="357443" y="1346657"/>
            <a:ext cx="6151421" cy="2718265"/>
          </a:xfrm>
        </p:spPr>
        <p:txBody>
          <a:bodyPr/>
          <a:lstStyle/>
          <a:p>
            <a:pPr marL="6350" indent="0">
              <a:spcBef>
                <a:spcPts val="0"/>
              </a:spcBef>
              <a:spcAft>
                <a:spcPts val="0"/>
              </a:spcAft>
              <a:buNone/>
            </a:pPr>
            <a:r>
              <a:rPr lang="en-US" sz="1400" dirty="0">
                <a:solidFill>
                  <a:srgbClr val="FF0000"/>
                </a:solidFill>
              </a:rPr>
              <a:t>SELECT * FROM t1 WHERE solr_query =</a:t>
            </a:r>
          </a:p>
          <a:p>
            <a:pPr marL="6350" indent="0">
              <a:spcBef>
                <a:spcPts val="0"/>
              </a:spcBef>
              <a:spcAft>
                <a:spcPts val="0"/>
              </a:spcAft>
              <a:buNone/>
            </a:pPr>
            <a:r>
              <a:rPr lang="en-US" sz="1400" dirty="0">
                <a:solidFill>
                  <a:srgbClr val="FF0000"/>
                </a:solidFill>
              </a:rPr>
              <a:t>   '{"q":"*:*", "sort":"col6  asc"}';   // these </a:t>
            </a:r>
            <a:r>
              <a:rPr lang="en-US" sz="1400" dirty="0" smtClean="0">
                <a:solidFill>
                  <a:srgbClr val="FF0000"/>
                </a:solidFill>
              </a:rPr>
              <a:t>both will </a:t>
            </a:r>
            <a:r>
              <a:rPr lang="en-US" sz="1400" dirty="0">
                <a:solidFill>
                  <a:srgbClr val="FF0000"/>
                </a:solidFill>
              </a:rPr>
              <a:t>fail</a:t>
            </a:r>
          </a:p>
          <a:p>
            <a:pPr marL="6350" indent="0">
              <a:spcBef>
                <a:spcPts val="0"/>
              </a:spcBef>
              <a:spcAft>
                <a:spcPts val="0"/>
              </a:spcAft>
              <a:buNone/>
            </a:pPr>
            <a:r>
              <a:rPr lang="en-US" sz="1400" dirty="0">
                <a:solidFill>
                  <a:srgbClr val="FF0000"/>
                </a:solidFill>
              </a:rPr>
              <a:t>SELECT * FROM t1 WHERE solr_query =</a:t>
            </a:r>
          </a:p>
          <a:p>
            <a:pPr marL="6350" indent="0">
              <a:spcBef>
                <a:spcPts val="0"/>
              </a:spcBef>
              <a:spcAft>
                <a:spcPts val="0"/>
              </a:spcAft>
              <a:buNone/>
            </a:pPr>
            <a:r>
              <a:rPr lang="en-US" sz="1400" dirty="0">
                <a:solidFill>
                  <a:srgbClr val="FF0000"/>
                </a:solidFill>
              </a:rPr>
              <a:t>   '{"q":"*:*", "sort":"col6 desc"}';</a:t>
            </a:r>
          </a:p>
          <a:p>
            <a:pPr marL="6350" indent="0">
              <a:spcBef>
                <a:spcPts val="0"/>
              </a:spcBef>
              <a:spcAft>
                <a:spcPts val="0"/>
              </a:spcAft>
              <a:buNone/>
            </a:pPr>
            <a:endParaRPr lang="en-US" sz="1400" dirty="0"/>
          </a:p>
          <a:p>
            <a:pPr marL="6350" indent="0">
              <a:spcBef>
                <a:spcPts val="0"/>
              </a:spcBef>
              <a:spcAft>
                <a:spcPts val="0"/>
              </a:spcAft>
              <a:buNone/>
            </a:pPr>
            <a:r>
              <a:rPr lang="en-US" sz="1400" dirty="0"/>
              <a:t>SELECT * FROM t1 WHERE solr_query =</a:t>
            </a:r>
          </a:p>
          <a:p>
            <a:pPr marL="6350" indent="0">
              <a:spcBef>
                <a:spcPts val="0"/>
              </a:spcBef>
              <a:spcAft>
                <a:spcPts val="0"/>
              </a:spcAft>
              <a:buNone/>
            </a:pPr>
            <a:r>
              <a:rPr lang="en-US" sz="1400" dirty="0"/>
              <a:t>   '{"q":"*:*", "sort":"col7  asc"}';</a:t>
            </a:r>
          </a:p>
          <a:p>
            <a:pPr marL="6350" indent="0">
              <a:spcBef>
                <a:spcPts val="0"/>
              </a:spcBef>
              <a:spcAft>
                <a:spcPts val="0"/>
              </a:spcAft>
              <a:buNone/>
            </a:pPr>
            <a:endParaRPr lang="en-US" sz="1400" dirty="0"/>
          </a:p>
          <a:p>
            <a:pPr marL="6350" indent="0">
              <a:spcBef>
                <a:spcPts val="0"/>
              </a:spcBef>
              <a:spcAft>
                <a:spcPts val="0"/>
              </a:spcAft>
              <a:buNone/>
            </a:pPr>
            <a:r>
              <a:rPr lang="en-US" sz="1400" dirty="0">
                <a:solidFill>
                  <a:srgbClr val="FF0000"/>
                </a:solidFill>
              </a:rPr>
              <a:t>SELECT * FROM t1 WHERE solr_query =</a:t>
            </a:r>
          </a:p>
          <a:p>
            <a:pPr marL="6350" indent="0">
              <a:spcBef>
                <a:spcPts val="0"/>
              </a:spcBef>
              <a:spcAft>
                <a:spcPts val="0"/>
              </a:spcAft>
              <a:buNone/>
            </a:pPr>
            <a:r>
              <a:rPr lang="en-US" sz="1400" dirty="0">
                <a:solidFill>
                  <a:srgbClr val="FF0000"/>
                </a:solidFill>
              </a:rPr>
              <a:t>   '{"q":"*:*", "sort":"col8  asc"}';  // </a:t>
            </a:r>
            <a:r>
              <a:rPr lang="en-US" sz="1400" dirty="0" smtClean="0">
                <a:solidFill>
                  <a:srgbClr val="FF0000"/>
                </a:solidFill>
              </a:rPr>
              <a:t>this </a:t>
            </a:r>
            <a:r>
              <a:rPr lang="en-US" sz="1400" dirty="0">
                <a:solidFill>
                  <a:srgbClr val="FF0000"/>
                </a:solidFill>
              </a:rPr>
              <a:t>will fail</a:t>
            </a:r>
          </a:p>
          <a:p>
            <a:pPr marL="6350" indent="0">
              <a:spcBef>
                <a:spcPts val="0"/>
              </a:spcBef>
              <a:spcAft>
                <a:spcPts val="0"/>
              </a:spcAft>
              <a:buNone/>
            </a:pPr>
            <a:endParaRPr lang="en-US" sz="1400" dirty="0"/>
          </a:p>
          <a:p>
            <a:pPr marL="6350" indent="0">
              <a:spcBef>
                <a:spcPts val="0"/>
              </a:spcBef>
              <a:spcAft>
                <a:spcPts val="0"/>
              </a:spcAft>
              <a:buNone/>
            </a:pPr>
            <a:r>
              <a:rPr lang="en-US" sz="1400" dirty="0"/>
              <a:t>SELECT * FROM t1 WHERE solr_query =</a:t>
            </a:r>
          </a:p>
          <a:p>
            <a:pPr marL="6350" indent="0">
              <a:spcBef>
                <a:spcPts val="0"/>
              </a:spcBef>
              <a:spcAft>
                <a:spcPts val="0"/>
              </a:spcAft>
              <a:buNone/>
            </a:pPr>
            <a:r>
              <a:rPr lang="en-US" sz="1400" dirty="0"/>
              <a:t>   '{"q":"*:*", "sort":"col9  </a:t>
            </a:r>
            <a:r>
              <a:rPr lang="en-US" sz="1400" dirty="0" err="1"/>
              <a:t>asc</a:t>
            </a:r>
            <a:r>
              <a:rPr lang="en-US" sz="1400" dirty="0" smtClean="0"/>
              <a:t>"}';</a:t>
            </a:r>
            <a:endParaRPr lang="en-US" sz="1400"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9675" y="528860"/>
            <a:ext cx="1127125" cy="1017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5519" y="2044699"/>
            <a:ext cx="1031999" cy="1287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50770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dirty="0"/>
              <a:t>Synonym, case </a:t>
            </a:r>
            <a:r>
              <a:rPr lang="en-US" dirty="0" smtClean="0"/>
              <a:t>insensitive, </a:t>
            </a:r>
            <a:r>
              <a:rPr lang="en-US" sz="2400" dirty="0" smtClean="0"/>
              <a:t>Review</a:t>
            </a:r>
            <a:endParaRPr lang="en-US" sz="2400" dirty="0"/>
          </a:p>
          <a:p>
            <a:endParaRPr lang="en-US" dirty="0"/>
          </a:p>
        </p:txBody>
      </p:sp>
      <p:sp>
        <p:nvSpPr>
          <p:cNvPr id="6" name="Title 5"/>
          <p:cNvSpPr>
            <a:spLocks noGrp="1"/>
          </p:cNvSpPr>
          <p:nvPr>
            <p:ph type="title"/>
          </p:nvPr>
        </p:nvSpPr>
        <p:spPr/>
        <p:txBody>
          <a:bodyPr/>
          <a:lstStyle/>
          <a:p>
            <a:r>
              <a:rPr lang="en-US" dirty="0" smtClean="0"/>
              <a:t>End to End Example:</a:t>
            </a:r>
            <a:endParaRPr lang="en-US" dirty="0"/>
          </a:p>
        </p:txBody>
      </p:sp>
      <p:sp>
        <p:nvSpPr>
          <p:cNvPr id="3" name="Date Placeholder 2"/>
          <p:cNvSpPr>
            <a:spLocks noGrp="1"/>
          </p:cNvSpPr>
          <p:nvPr>
            <p:ph type="dt" sz="half" idx="17"/>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000-DTSE-Search-7445-60-DM-</a:t>
            </a:r>
            <a:fld id="{5A6FB346-E907-314D-8DE1-ECD2B2B6AA1B}" type="slidenum">
              <a:rPr lang="uk-UA" smtClean="0"/>
              <a:pPr/>
              <a:t>15</a:t>
            </a:fld>
            <a:endParaRPr lang="uk-UA" dirty="0"/>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9318" y="3002263"/>
            <a:ext cx="2779713" cy="163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ontent Placeholder 3"/>
          <p:cNvSpPr txBox="1">
            <a:spLocks/>
          </p:cNvSpPr>
          <p:nvPr/>
        </p:nvSpPr>
        <p:spPr>
          <a:xfrm>
            <a:off x="4477579" y="472351"/>
            <a:ext cx="4438996" cy="2219498"/>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85750" indent="-285750">
              <a:buFont typeface="Arial" pitchFamily="34" charset="0"/>
              <a:buChar char="•"/>
            </a:pPr>
            <a:r>
              <a:rPr lang="en-US" sz="1800" dirty="0" smtClean="0"/>
              <a:t>Prepare to validate/debug-</a:t>
            </a:r>
            <a:endParaRPr lang="en-US" sz="1800" dirty="0"/>
          </a:p>
        </p:txBody>
      </p:sp>
    </p:spTree>
    <p:extLst>
      <p:ext uri="{BB962C8B-B14F-4D97-AF65-F5344CB8AC3E}">
        <p14:creationId xmlns:p14="http://schemas.microsoft.com/office/powerpoint/2010/main" val="1692358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Apache </a:t>
            </a:r>
            <a:r>
              <a:rPr lang="en-US" dirty="0" err="1" smtClean="0"/>
              <a:t>Solr</a:t>
            </a:r>
            <a:r>
              <a:rPr lang="en-US" dirty="0" smtClean="0"/>
              <a:t> Admin UI</a:t>
            </a:r>
            <a:endParaRPr lang="en-US" dirty="0"/>
          </a:p>
        </p:txBody>
      </p:sp>
      <p:sp>
        <p:nvSpPr>
          <p:cNvPr id="3" name="Date Placeholder 2"/>
          <p:cNvSpPr>
            <a:spLocks noGrp="1"/>
          </p:cNvSpPr>
          <p:nvPr>
            <p:ph type="dt" sz="half" idx="17"/>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000-DTSE-Search-7445-60-DM-</a:t>
            </a:r>
            <a:fld id="{5A6FB346-E907-314D-8DE1-ECD2B2B6AA1B}" type="slidenum">
              <a:rPr lang="uk-UA" smtClean="0"/>
              <a:pPr/>
              <a:t>16</a:t>
            </a:fld>
            <a:endParaRPr lang="uk-UA" dirty="0"/>
          </a:p>
        </p:txBody>
      </p:sp>
      <p:sp>
        <p:nvSpPr>
          <p:cNvPr id="9" name="Content Placeholder 1"/>
          <p:cNvSpPr txBox="1">
            <a:spLocks/>
          </p:cNvSpPr>
          <p:nvPr/>
        </p:nvSpPr>
        <p:spPr>
          <a:xfrm>
            <a:off x="4669469" y="218506"/>
            <a:ext cx="4328874" cy="4384906"/>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a:r>
              <a:rPr lang="en-US" sz="1800" dirty="0" smtClean="0"/>
              <a:t>On by default. Can be locked down-</a:t>
            </a:r>
          </a:p>
          <a:p>
            <a:pPr marL="6350" defTabSz="231775"/>
            <a:r>
              <a:rPr lang="en-US" sz="1800" dirty="0"/>
              <a:t>	</a:t>
            </a:r>
            <a:r>
              <a:rPr lang="en-US" sz="1800" dirty="0">
                <a:hlinkClick r:id="rId3"/>
              </a:rPr>
              <a:t>http://localhost:8983/solr</a:t>
            </a:r>
            <a:r>
              <a:rPr lang="en-US" sz="1800" dirty="0" smtClean="0">
                <a:hlinkClick r:id="rId3"/>
              </a:rPr>
              <a:t>/#/</a:t>
            </a:r>
            <a:endParaRPr lang="en-US" sz="1800" dirty="0" smtClean="0"/>
          </a:p>
          <a:p>
            <a:pPr marL="6350" defTabSz="231775"/>
            <a:r>
              <a:rPr lang="en-US" sz="1800" dirty="0"/>
              <a:t>	</a:t>
            </a:r>
            <a:r>
              <a:rPr lang="en-US" sz="1800" dirty="0">
                <a:hlinkClick r:id="rId4"/>
              </a:rPr>
              <a:t>http://localhost:8983/solr</a:t>
            </a:r>
            <a:r>
              <a:rPr lang="en-US" sz="1800" dirty="0" smtClean="0">
                <a:hlinkClick r:id="rId4"/>
              </a:rPr>
              <a:t>/#/</a:t>
            </a:r>
            <a:r>
              <a:rPr lang="en-US" sz="1800" dirty="0" smtClean="0">
                <a:solidFill>
                  <a:srgbClr val="FF0000"/>
                </a:solidFill>
                <a:hlinkClick r:id="rId4"/>
              </a:rPr>
              <a:t>ks.tab</a:t>
            </a:r>
            <a:endParaRPr lang="en-US" sz="1800" dirty="0" smtClean="0">
              <a:solidFill>
                <a:srgbClr val="FF0000"/>
              </a:solidFill>
            </a:endParaRPr>
          </a:p>
          <a:p>
            <a:pPr marL="6350" defTabSz="231775"/>
            <a:r>
              <a:rPr lang="en-US" sz="1800" dirty="0" smtClean="0">
                <a:solidFill>
                  <a:srgbClr val="FF0000"/>
                </a:solidFill>
              </a:rPr>
              <a:t>	</a:t>
            </a:r>
            <a:r>
              <a:rPr lang="en-US" sz="1600" dirty="0" smtClean="0">
                <a:hlinkClick r:id="rId4"/>
              </a:rPr>
              <a:t>http</a:t>
            </a:r>
            <a:r>
              <a:rPr lang="en-US" sz="1600" dirty="0">
                <a:hlinkClick r:id="rId4"/>
              </a:rPr>
              <a:t>://localhost:8983/solr/#/</a:t>
            </a:r>
            <a:r>
              <a:rPr lang="en-US" sz="1600" dirty="0" smtClean="0">
                <a:solidFill>
                  <a:srgbClr val="FF0000"/>
                </a:solidFill>
                <a:hlinkClick r:id="rId4"/>
              </a:rPr>
              <a:t>ks.tab</a:t>
            </a:r>
            <a:r>
              <a:rPr lang="en-US" sz="1600" dirty="0" smtClean="0">
                <a:solidFill>
                  <a:srgbClr val="FF0000"/>
                </a:solidFill>
              </a:rPr>
              <a:t> /...</a:t>
            </a:r>
            <a:endParaRPr lang="en-US" sz="1600" dirty="0">
              <a:solidFill>
                <a:srgbClr val="FF0000"/>
              </a:solidFill>
            </a:endParaRPr>
          </a:p>
          <a:p>
            <a:pPr marL="6350" defTabSz="231775"/>
            <a:endParaRPr lang="en-US" sz="1800" dirty="0" smtClean="0">
              <a:solidFill>
                <a:srgbClr val="FF0000"/>
              </a:solidFill>
            </a:endParaRPr>
          </a:p>
          <a:p>
            <a:pPr marL="6350" defTabSz="231775"/>
            <a:r>
              <a:rPr lang="en-US" sz="1800" dirty="0">
                <a:solidFill>
                  <a:schemeClr val="tx1"/>
                </a:solidFill>
              </a:rPr>
              <a:t>	</a:t>
            </a:r>
            <a:r>
              <a:rPr lang="en-US" sz="1600" dirty="0" smtClean="0">
                <a:solidFill>
                  <a:schemeClr val="tx1"/>
                </a:solidFill>
              </a:rPr>
              <a:t>(Also REST API, Curl)</a:t>
            </a:r>
          </a:p>
          <a:p>
            <a:pPr marL="6350" defTabSz="231775"/>
            <a:endParaRPr lang="en-US" sz="1800" dirty="0">
              <a:solidFill>
                <a:srgbClr val="FF0000"/>
              </a:solidFill>
            </a:endParaRPr>
          </a:p>
          <a:p>
            <a:pPr marL="6350" defTabSz="231775"/>
            <a:r>
              <a:rPr lang="en-US" sz="1800" dirty="0" smtClean="0">
                <a:solidFill>
                  <a:schemeClr val="tx1"/>
                </a:solidFill>
              </a:rPr>
              <a:t>On line doc page,</a:t>
            </a:r>
          </a:p>
          <a:p>
            <a:pPr marL="6350" defTabSz="231775"/>
            <a:r>
              <a:rPr lang="en-US" sz="1800" dirty="0">
                <a:solidFill>
                  <a:schemeClr val="tx1"/>
                </a:solidFill>
              </a:rPr>
              <a:t>	</a:t>
            </a:r>
            <a:r>
              <a:rPr lang="en-US" sz="1800" dirty="0">
                <a:solidFill>
                  <a:schemeClr val="tx1"/>
                </a:solidFill>
                <a:hlinkClick r:id="rId5"/>
              </a:rPr>
              <a:t>https://</a:t>
            </a:r>
            <a:r>
              <a:rPr lang="en-US" sz="1800" dirty="0" smtClean="0">
                <a:solidFill>
                  <a:schemeClr val="tx1"/>
                </a:solidFill>
                <a:hlinkClick r:id="rId5"/>
              </a:rPr>
              <a:t>lucene.apache.org/solr/guide/6_6/overview-of-the-solr-admin-ui.html</a:t>
            </a:r>
            <a:endParaRPr lang="en-US" sz="1800" dirty="0" smtClean="0">
              <a:solidFill>
                <a:schemeClr val="tx1"/>
              </a:solidFill>
            </a:endParaRPr>
          </a:p>
          <a:p>
            <a:pPr marL="6350" defTabSz="231775"/>
            <a:endParaRPr lang="en-US" sz="1800" dirty="0">
              <a:solidFill>
                <a:schemeClr val="tx1"/>
              </a:solidFill>
            </a:endParaRPr>
          </a:p>
          <a:p>
            <a:pPr marL="292100" indent="-285750" defTabSz="231775">
              <a:buFont typeface="Arial" pitchFamily="34" charset="0"/>
              <a:buChar char="•"/>
            </a:pPr>
            <a:r>
              <a:rPr lang="en-US" sz="1800" dirty="0" smtClean="0">
                <a:solidFill>
                  <a:schemeClr val="tx1"/>
                </a:solidFill>
              </a:rPr>
              <a:t>Read (write)</a:t>
            </a:r>
          </a:p>
          <a:p>
            <a:pPr marL="292100" indent="-285750" defTabSz="231775">
              <a:buFont typeface="Arial" pitchFamily="34" charset="0"/>
              <a:buChar char="•"/>
            </a:pPr>
            <a:r>
              <a:rPr lang="en-US" sz="1800" dirty="0" smtClean="0">
                <a:solidFill>
                  <a:schemeClr val="tx1"/>
                </a:solidFill>
              </a:rPr>
              <a:t>Ad-hoc queries</a:t>
            </a:r>
          </a:p>
          <a:p>
            <a:pPr marL="292100" indent="-285750" defTabSz="231775">
              <a:buFont typeface="Arial" pitchFamily="34" charset="0"/>
              <a:buChar char="•"/>
            </a:pPr>
            <a:r>
              <a:rPr lang="en-US" sz="1800" dirty="0" smtClean="0">
                <a:solidFill>
                  <a:schemeClr val="tx1"/>
                </a:solidFill>
              </a:rPr>
              <a:t>(System administration)</a:t>
            </a:r>
          </a:p>
          <a:p>
            <a:pPr marL="292100" indent="-285750" defTabSz="231775">
              <a:buFont typeface="Arial" pitchFamily="34" charset="0"/>
              <a:buChar char="•"/>
            </a:pPr>
            <a:r>
              <a:rPr lang="en-US" sz="1800" dirty="0" smtClean="0">
                <a:solidFill>
                  <a:schemeClr val="tx1"/>
                </a:solidFill>
              </a:rPr>
              <a:t>Debugging/tracing</a:t>
            </a:r>
          </a:p>
          <a:p>
            <a:pPr marL="292100" indent="-285750" defTabSz="231775">
              <a:buFont typeface="Arial" pitchFamily="34" charset="0"/>
              <a:buChar char="•"/>
            </a:pPr>
            <a:r>
              <a:rPr lang="en-US" sz="1800" dirty="0" smtClean="0">
                <a:solidFill>
                  <a:schemeClr val="tx1"/>
                </a:solidFill>
              </a:rPr>
              <a:t>Other</a:t>
            </a:r>
          </a:p>
        </p:txBody>
      </p:sp>
    </p:spTree>
    <p:extLst>
      <p:ext uri="{BB962C8B-B14F-4D97-AF65-F5344CB8AC3E}">
        <p14:creationId xmlns:p14="http://schemas.microsoft.com/office/powerpoint/2010/main" val="4006422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90290" y="818520"/>
            <a:ext cx="2638096" cy="548048"/>
          </a:xfrm>
        </p:spPr>
        <p:txBody>
          <a:bodyPr/>
          <a:lstStyle/>
          <a:p>
            <a:r>
              <a:rPr lang="en-US" dirty="0" err="1" smtClean="0"/>
              <a:t>Solr</a:t>
            </a:r>
            <a:r>
              <a:rPr lang="en-US" dirty="0" smtClean="0"/>
              <a:t> Admin UI</a:t>
            </a:r>
            <a:r>
              <a:rPr lang="en-US" dirty="0"/>
              <a:t>:</a:t>
            </a:r>
            <a:r>
              <a:rPr lang="en-US" dirty="0" smtClean="0"/>
              <a:t> Home page</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000-DTSE-Search-7445-60-DM-</a:t>
            </a:r>
            <a:fld id="{5A6FB346-E907-314D-8DE1-ECD2B2B6AA1B}" type="slidenum">
              <a:rPr lang="uk-UA" smtClean="0"/>
              <a:pPr/>
              <a:t>17</a:t>
            </a:fld>
            <a:endParaRPr lang="uk-UA"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 y="187899"/>
            <a:ext cx="5817340" cy="4468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3"/>
          <p:cNvSpPr>
            <a:spLocks noGrp="1"/>
          </p:cNvSpPr>
          <p:nvPr>
            <p:ph sz="quarter" idx="16"/>
          </p:nvPr>
        </p:nvSpPr>
        <p:spPr>
          <a:xfrm>
            <a:off x="6198499" y="1456566"/>
            <a:ext cx="2829887" cy="3144470"/>
          </a:xfrm>
        </p:spPr>
        <p:txBody>
          <a:bodyPr/>
          <a:lstStyle/>
          <a:p>
            <a:r>
              <a:rPr lang="en-US" dirty="0" smtClean="0"/>
              <a:t>All 5 (first) TABs, read-only</a:t>
            </a:r>
          </a:p>
          <a:p>
            <a:endParaRPr lang="en-US" dirty="0"/>
          </a:p>
          <a:p>
            <a:r>
              <a:rPr lang="en-US" dirty="0" smtClean="0"/>
              <a:t>Dashboard; memory utilization</a:t>
            </a:r>
          </a:p>
          <a:p>
            <a:r>
              <a:rPr lang="en-US" dirty="0" smtClean="0"/>
              <a:t>(Remainder); Largely engineering debug</a:t>
            </a:r>
            <a:endParaRPr lang="en-US" dirty="0"/>
          </a:p>
        </p:txBody>
      </p:sp>
    </p:spTree>
    <p:extLst>
      <p:ext uri="{BB962C8B-B14F-4D97-AF65-F5344CB8AC3E}">
        <p14:creationId xmlns:p14="http://schemas.microsoft.com/office/powerpoint/2010/main" val="9600623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p:cNvPicPr>
            <a:picLocks noChangeAspect="1" noChangeArrowheads="1"/>
          </p:cNvPicPr>
          <p:nvPr/>
        </p:nvPicPr>
        <p:blipFill>
          <a:blip r:embed="rId3">
            <a:lum bright="20000" contrast="-40000"/>
            <a:extLst>
              <a:ext uri="{28A0092B-C50C-407E-A947-70E740481C1C}">
                <a14:useLocalDpi xmlns:a14="http://schemas.microsoft.com/office/drawing/2010/main" val="0"/>
              </a:ext>
            </a:extLst>
          </a:blip>
          <a:srcRect/>
          <a:stretch>
            <a:fillRect/>
          </a:stretch>
        </p:blipFill>
        <p:spPr bwMode="auto">
          <a:xfrm>
            <a:off x="3819278" y="818520"/>
            <a:ext cx="5023793" cy="3858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err="1" smtClean="0"/>
              <a:t>Solr</a:t>
            </a:r>
            <a:r>
              <a:rPr lang="en-US" dirty="0" smtClean="0"/>
              <a:t> Admin UI: After Core selection</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000-DTSE-Search-7445-60-DM-</a:t>
            </a:r>
            <a:fld id="{5A6FB346-E907-314D-8DE1-ECD2B2B6AA1B}" type="slidenum">
              <a:rPr lang="uk-UA" smtClean="0"/>
              <a:pPr/>
              <a:t>18</a:t>
            </a:fld>
            <a:endParaRPr lang="uk-UA" dirty="0"/>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0332" y="818519"/>
            <a:ext cx="1657575" cy="3790739"/>
          </a:xfrm>
          <a:prstGeom prst="rect">
            <a:avLst/>
          </a:prstGeom>
          <a:noFill/>
          <a:ln w="9525">
            <a:solidFill>
              <a:schemeClr val="accent1">
                <a:lumMod val="60000"/>
                <a:lumOff val="4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9224" y="627542"/>
            <a:ext cx="1744663" cy="1638300"/>
          </a:xfrm>
          <a:prstGeom prst="rect">
            <a:avLst/>
          </a:prstGeom>
          <a:noFill/>
          <a:ln w="9525">
            <a:solidFill>
              <a:schemeClr val="accent1">
                <a:lumMod val="60000"/>
                <a:lumOff val="4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85156" y="2713888"/>
            <a:ext cx="3352800" cy="1101725"/>
          </a:xfrm>
          <a:prstGeom prst="rect">
            <a:avLst/>
          </a:prstGeom>
          <a:noFill/>
          <a:ln w="9525">
            <a:solidFill>
              <a:schemeClr val="accent1">
                <a:lumMod val="60000"/>
                <a:lumOff val="4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ontent Placeholder 3"/>
          <p:cNvSpPr>
            <a:spLocks noGrp="1"/>
          </p:cNvSpPr>
          <p:nvPr>
            <p:ph sz="quarter" idx="16"/>
          </p:nvPr>
        </p:nvSpPr>
        <p:spPr>
          <a:xfrm>
            <a:off x="299405" y="1060057"/>
            <a:ext cx="2718075" cy="3144470"/>
          </a:xfrm>
        </p:spPr>
        <p:txBody>
          <a:bodyPr/>
          <a:lstStyle/>
          <a:p>
            <a:pPr marL="6350" indent="0">
              <a:buNone/>
            </a:pPr>
            <a:r>
              <a:rPr lang="en-US" dirty="0" smtClean="0"/>
              <a:t>Overview TAB-</a:t>
            </a:r>
            <a:endParaRPr lang="en-US" dirty="0"/>
          </a:p>
          <a:p>
            <a:r>
              <a:rPr lang="en-US" dirty="0" smtClean="0"/>
              <a:t>Row count</a:t>
            </a:r>
          </a:p>
          <a:p>
            <a:r>
              <a:rPr lang="en-US" dirty="0" smtClean="0"/>
              <a:t>Install base directory</a:t>
            </a:r>
          </a:p>
          <a:p>
            <a:r>
              <a:rPr lang="en-US" dirty="0" smtClean="0"/>
              <a:t>Data file directories</a:t>
            </a:r>
            <a:endParaRPr lang="en-US" dirty="0"/>
          </a:p>
        </p:txBody>
      </p:sp>
    </p:spTree>
    <p:extLst>
      <p:ext uri="{BB962C8B-B14F-4D97-AF65-F5344CB8AC3E}">
        <p14:creationId xmlns:p14="http://schemas.microsoft.com/office/powerpoint/2010/main" val="4245571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Solr</a:t>
            </a:r>
            <a:r>
              <a:rPr lang="en-US" dirty="0" smtClean="0"/>
              <a:t> Admin UI: Core -&gt; Analysis -&gt; Column</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000-DTSE-Search-7445-60-DM-</a:t>
            </a:r>
            <a:fld id="{5A6FB346-E907-314D-8DE1-ECD2B2B6AA1B}" type="slidenum">
              <a:rPr lang="uk-UA" smtClean="0"/>
              <a:pPr/>
              <a:t>19</a:t>
            </a:fld>
            <a:endParaRPr lang="uk-UA"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858" y="818520"/>
            <a:ext cx="5268500" cy="3918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7720" y="1861773"/>
            <a:ext cx="1057275" cy="385762"/>
          </a:xfrm>
          <a:prstGeom prst="rect">
            <a:avLst/>
          </a:prstGeom>
          <a:noFill/>
          <a:ln w="9525">
            <a:solidFill>
              <a:schemeClr val="accent5"/>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Content Placeholder 3"/>
          <p:cNvSpPr>
            <a:spLocks noGrp="1"/>
          </p:cNvSpPr>
          <p:nvPr>
            <p:ph sz="quarter" idx="16"/>
          </p:nvPr>
        </p:nvSpPr>
        <p:spPr>
          <a:xfrm>
            <a:off x="6198499" y="1046392"/>
            <a:ext cx="2829887" cy="2975350"/>
          </a:xfrm>
        </p:spPr>
        <p:txBody>
          <a:bodyPr/>
          <a:lstStyle/>
          <a:p>
            <a:r>
              <a:rPr lang="en-US" dirty="0" smtClean="0"/>
              <a:t>Debug </a:t>
            </a:r>
            <a:r>
              <a:rPr lang="en-US" dirty="0"/>
              <a:t>e</a:t>
            </a:r>
            <a:r>
              <a:rPr lang="en-US" dirty="0" smtClean="0"/>
              <a:t>xisting </a:t>
            </a:r>
            <a:r>
              <a:rPr lang="en-US" dirty="0"/>
              <a:t>a</a:t>
            </a:r>
            <a:r>
              <a:rPr lang="en-US" dirty="0" smtClean="0"/>
              <a:t>nalyzer</a:t>
            </a:r>
          </a:p>
          <a:p>
            <a:pPr lvl="1"/>
            <a:r>
              <a:rPr lang="en-US" dirty="0" smtClean="0"/>
              <a:t>(Have to manually decompose: Technique)</a:t>
            </a:r>
          </a:p>
          <a:p>
            <a:r>
              <a:rPr lang="en-US" dirty="0" smtClean="0"/>
              <a:t>Index | Query | (Both)</a:t>
            </a:r>
          </a:p>
          <a:p>
            <a:r>
              <a:rPr lang="en-US" dirty="0" smtClean="0"/>
              <a:t>Displays (resource file data)</a:t>
            </a:r>
            <a:endParaRPr lang="en-US" dirty="0"/>
          </a:p>
        </p:txBody>
      </p:sp>
    </p:spTree>
    <p:extLst>
      <p:ext uri="{BB962C8B-B14F-4D97-AF65-F5344CB8AC3E}">
        <p14:creationId xmlns:p14="http://schemas.microsoft.com/office/powerpoint/2010/main" val="843017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dirty="0" smtClean="0"/>
              <a:t>Synonym, case insensitive</a:t>
            </a:r>
            <a:endParaRPr lang="en-US" dirty="0"/>
          </a:p>
        </p:txBody>
      </p:sp>
      <p:sp>
        <p:nvSpPr>
          <p:cNvPr id="6" name="Title 5"/>
          <p:cNvSpPr>
            <a:spLocks noGrp="1"/>
          </p:cNvSpPr>
          <p:nvPr>
            <p:ph type="title"/>
          </p:nvPr>
        </p:nvSpPr>
        <p:spPr/>
        <p:txBody>
          <a:bodyPr/>
          <a:lstStyle/>
          <a:p>
            <a:r>
              <a:rPr lang="en-US" dirty="0" smtClean="0"/>
              <a:t>End to End Example:</a:t>
            </a:r>
            <a:endParaRPr lang="en-US" dirty="0"/>
          </a:p>
        </p:txBody>
      </p:sp>
      <p:sp>
        <p:nvSpPr>
          <p:cNvPr id="3" name="Date Placeholder 2"/>
          <p:cNvSpPr>
            <a:spLocks noGrp="1"/>
          </p:cNvSpPr>
          <p:nvPr>
            <p:ph type="dt" sz="half" idx="17"/>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000-DTSE-Search-7445-60-DM-</a:t>
            </a:r>
            <a:fld id="{5A6FB346-E907-314D-8DE1-ECD2B2B6AA1B}" type="slidenum">
              <a:rPr lang="uk-UA" smtClean="0"/>
              <a:pPr/>
              <a:t>2</a:t>
            </a:fld>
            <a:endParaRPr lang="uk-UA"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9318" y="3002263"/>
            <a:ext cx="2779713" cy="163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Content Placeholder 3"/>
          <p:cNvSpPr txBox="1">
            <a:spLocks/>
          </p:cNvSpPr>
          <p:nvPr/>
        </p:nvSpPr>
        <p:spPr>
          <a:xfrm>
            <a:off x="4477579" y="689783"/>
            <a:ext cx="4438996" cy="2384022"/>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85750" indent="-285750">
              <a:buFont typeface="Arial" pitchFamily="34" charset="0"/>
              <a:buChar char="•"/>
            </a:pPr>
            <a:r>
              <a:rPr lang="en-US" sz="1800" dirty="0" smtClean="0"/>
              <a:t>DSE cluster, with Search enabled</a:t>
            </a:r>
          </a:p>
          <a:p>
            <a:pPr marL="285750" indent="-285750">
              <a:buFont typeface="Arial" pitchFamily="34" charset="0"/>
              <a:buChar char="•"/>
            </a:pPr>
            <a:r>
              <a:rPr lang="en-US" sz="1800" dirty="0" smtClean="0"/>
              <a:t>Authority to make tables, other</a:t>
            </a:r>
          </a:p>
          <a:p>
            <a:pPr marL="285750" indent="-285750">
              <a:buFont typeface="Arial" pitchFamily="34" charset="0"/>
              <a:buChar char="•"/>
            </a:pPr>
            <a:r>
              <a:rPr lang="en-US" sz="1800" dirty="0" smtClean="0"/>
              <a:t>CQLSH/Studio access-</a:t>
            </a:r>
          </a:p>
          <a:p>
            <a:pPr marL="285750" indent="-285750">
              <a:buFont typeface="Arial" pitchFamily="34" charset="0"/>
              <a:buChar char="•"/>
            </a:pPr>
            <a:endParaRPr lang="en-US" sz="1800" dirty="0" smtClean="0"/>
          </a:p>
          <a:p>
            <a:pPr marL="233363" indent="-233363">
              <a:buFont typeface="Arial" pitchFamily="34" charset="0"/>
              <a:buChar char="•"/>
            </a:pPr>
            <a:r>
              <a:rPr lang="en-US" sz="1800" dirty="0" smtClean="0"/>
              <a:t>A modified version from the example in Discussion Module 7443.</a:t>
            </a:r>
          </a:p>
          <a:p>
            <a:pPr marL="233363" indent="-233363">
              <a:buFont typeface="Arial" pitchFamily="34" charset="0"/>
              <a:buChar char="•"/>
            </a:pPr>
            <a:r>
              <a:rPr lang="en-US" sz="1800" dirty="0" smtClean="0"/>
              <a:t>Added to, and we’ll (validate/debug).</a:t>
            </a:r>
            <a:endParaRPr lang="en-US" sz="1800" dirty="0"/>
          </a:p>
        </p:txBody>
      </p:sp>
    </p:spTree>
    <p:extLst>
      <p:ext uri="{BB962C8B-B14F-4D97-AF65-F5344CB8AC3E}">
        <p14:creationId xmlns:p14="http://schemas.microsoft.com/office/powerpoint/2010/main" val="23794272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Solr</a:t>
            </a:r>
            <a:r>
              <a:rPr lang="en-US" dirty="0"/>
              <a:t> Admin UI: Core </a:t>
            </a:r>
            <a:r>
              <a:rPr lang="en-US" dirty="0" smtClean="0"/>
              <a:t>-&gt; </a:t>
            </a:r>
            <a:r>
              <a:rPr lang="en-US" dirty="0" err="1" smtClean="0"/>
              <a:t>Config</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000-DTSE-Search-7445-60-DM-</a:t>
            </a:r>
            <a:fld id="{5A6FB346-E907-314D-8DE1-ECD2B2B6AA1B}" type="slidenum">
              <a:rPr lang="uk-UA" smtClean="0"/>
              <a:pPr/>
              <a:t>20</a:t>
            </a:fld>
            <a:endParaRPr lang="uk-UA" dirty="0"/>
          </a:p>
        </p:txBody>
      </p:sp>
      <p:sp>
        <p:nvSpPr>
          <p:cNvPr id="6" name="Content Placeholder 3"/>
          <p:cNvSpPr>
            <a:spLocks noGrp="1"/>
          </p:cNvSpPr>
          <p:nvPr>
            <p:ph sz="quarter" idx="16"/>
          </p:nvPr>
        </p:nvSpPr>
        <p:spPr>
          <a:xfrm>
            <a:off x="299405" y="1060057"/>
            <a:ext cx="2718075" cy="3144470"/>
          </a:xfrm>
        </p:spPr>
        <p:txBody>
          <a:bodyPr/>
          <a:lstStyle/>
          <a:p>
            <a:r>
              <a:rPr lang="en-US" i="1" dirty="0" smtClean="0"/>
              <a:t>Shortcut to Files, </a:t>
            </a:r>
            <a:r>
              <a:rPr lang="en-US" i="1" dirty="0" err="1" smtClean="0"/>
              <a:t>Config</a:t>
            </a:r>
            <a:endParaRPr lang="en-US" i="1" dirty="0" smtClean="0"/>
          </a:p>
          <a:p>
            <a:endParaRPr lang="en-US" dirty="0"/>
          </a:p>
          <a:p>
            <a:r>
              <a:rPr lang="en-US" dirty="0" smtClean="0"/>
              <a:t>(Resource files)</a:t>
            </a:r>
          </a:p>
          <a:p>
            <a:r>
              <a:rPr lang="en-US" dirty="0" smtClean="0"/>
              <a:t>schema.xml </a:t>
            </a:r>
          </a:p>
          <a:p>
            <a:pPr lvl="1"/>
            <a:r>
              <a:rPr lang="en-US" dirty="0" smtClean="0"/>
              <a:t>DESCRIBE </a:t>
            </a:r>
            <a:r>
              <a:rPr lang="en-US" dirty="0"/>
              <a:t>ACTIVE  SEARCH INDEX SCHEMA ON </a:t>
            </a:r>
            <a:r>
              <a:rPr lang="en-US" dirty="0" err="1"/>
              <a:t>ks.tab</a:t>
            </a:r>
            <a:r>
              <a:rPr lang="en-US" dirty="0" smtClean="0"/>
              <a:t>;</a:t>
            </a:r>
          </a:p>
          <a:p>
            <a:r>
              <a:rPr lang="en-US" dirty="0" smtClean="0"/>
              <a:t>solrconfig.xml</a:t>
            </a:r>
          </a:p>
          <a:p>
            <a:pPr lvl="1"/>
            <a:r>
              <a:rPr lang="en-US" dirty="0" smtClean="0"/>
              <a:t>DESCRIBE </a:t>
            </a:r>
            <a:r>
              <a:rPr lang="en-US" dirty="0"/>
              <a:t>PENDING SEARCH INDEX CONFIG ON ks.tab;</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1331" y="1075695"/>
            <a:ext cx="3595687" cy="155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8388" y="818520"/>
            <a:ext cx="5818187"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5893" y="2243857"/>
            <a:ext cx="4111865" cy="254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0745" y="1904009"/>
            <a:ext cx="544298" cy="679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0745" y="2943011"/>
            <a:ext cx="544298" cy="679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3416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Solr</a:t>
            </a:r>
            <a:r>
              <a:rPr lang="en-US" dirty="0"/>
              <a:t> Admin UI: Core </a:t>
            </a:r>
            <a:r>
              <a:rPr lang="en-US" dirty="0" smtClean="0"/>
              <a:t>-&gt; Plugins/Stats -&gt; ..</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000-DTSE-Search-7445-60-DM-</a:t>
            </a:r>
            <a:fld id="{5A6FB346-E907-314D-8DE1-ECD2B2B6AA1B}" type="slidenum">
              <a:rPr lang="uk-UA" smtClean="0"/>
              <a:pPr/>
              <a:t>21</a:t>
            </a:fld>
            <a:endParaRPr lang="uk-UA"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 y="1111249"/>
            <a:ext cx="6099439" cy="3145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3"/>
          <p:cNvSpPr>
            <a:spLocks noGrp="1"/>
          </p:cNvSpPr>
          <p:nvPr>
            <p:ph sz="quarter" idx="16"/>
          </p:nvPr>
        </p:nvSpPr>
        <p:spPr>
          <a:xfrm>
            <a:off x="6344156" y="1046392"/>
            <a:ext cx="2684230" cy="2975350"/>
          </a:xfrm>
        </p:spPr>
        <p:txBody>
          <a:bodyPr/>
          <a:lstStyle/>
          <a:p>
            <a:r>
              <a:rPr lang="en-US" dirty="0" smtClean="0"/>
              <a:t>(Many, 8)</a:t>
            </a:r>
          </a:p>
          <a:p>
            <a:endParaRPr lang="en-US" dirty="0"/>
          </a:p>
          <a:p>
            <a:r>
              <a:rPr lang="en-US" dirty="0" smtClean="0"/>
              <a:t>Jars</a:t>
            </a:r>
          </a:p>
          <a:p>
            <a:r>
              <a:rPr lang="en-US" dirty="0" smtClean="0"/>
              <a:t>Resource per core, detailed</a:t>
            </a:r>
            <a:endParaRPr lang="en-US" dirty="0"/>
          </a:p>
        </p:txBody>
      </p:sp>
    </p:spTree>
    <p:extLst>
      <p:ext uri="{BB962C8B-B14F-4D97-AF65-F5344CB8AC3E}">
        <p14:creationId xmlns:p14="http://schemas.microsoft.com/office/powerpoint/2010/main" val="28649892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0865"/>
            <a:ext cx="4098616" cy="548048"/>
          </a:xfrm>
        </p:spPr>
        <p:txBody>
          <a:bodyPr/>
          <a:lstStyle/>
          <a:p>
            <a:pPr defTabSz="227013"/>
            <a:r>
              <a:rPr lang="en-US" dirty="0" err="1"/>
              <a:t>Solr</a:t>
            </a:r>
            <a:r>
              <a:rPr lang="en-US" dirty="0"/>
              <a:t> Admin UI: Core </a:t>
            </a:r>
            <a:r>
              <a:rPr lang="en-US" dirty="0" smtClean="0"/>
              <a:t>-&gt;</a:t>
            </a:r>
            <a:br>
              <a:rPr lang="en-US" dirty="0" smtClean="0"/>
            </a:br>
            <a:r>
              <a:rPr lang="en-US" dirty="0"/>
              <a:t>	</a:t>
            </a:r>
            <a:r>
              <a:rPr lang="en-US" dirty="0" smtClean="0"/>
              <a:t>Query</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000-DTSE-Search-7445-60-DM-</a:t>
            </a:r>
            <a:fld id="{5A6FB346-E907-314D-8DE1-ECD2B2B6AA1B}" type="slidenum">
              <a:rPr lang="uk-UA" smtClean="0"/>
              <a:pPr/>
              <a:t>22</a:t>
            </a:fld>
            <a:endParaRPr lang="uk-UA"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1405" y="132907"/>
            <a:ext cx="3503852" cy="4643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3"/>
          <p:cNvSpPr>
            <a:spLocks noGrp="1"/>
          </p:cNvSpPr>
          <p:nvPr>
            <p:ph sz="quarter" idx="16"/>
          </p:nvPr>
        </p:nvSpPr>
        <p:spPr>
          <a:xfrm>
            <a:off x="299405" y="1060057"/>
            <a:ext cx="3147802" cy="3144470"/>
          </a:xfrm>
        </p:spPr>
        <p:txBody>
          <a:bodyPr/>
          <a:lstStyle/>
          <a:p>
            <a:r>
              <a:rPr lang="en-US" sz="2800" dirty="0" smtClean="0">
                <a:solidFill>
                  <a:schemeClr val="accent4">
                    <a:lumMod val="50000"/>
                  </a:schemeClr>
                </a:solidFill>
              </a:rPr>
              <a:t>$$$</a:t>
            </a:r>
          </a:p>
          <a:p>
            <a:endParaRPr lang="en-US" dirty="0"/>
          </a:p>
          <a:p>
            <a:r>
              <a:rPr lang="en-US" dirty="0" err="1" smtClean="0"/>
              <a:t>Adhoc</a:t>
            </a:r>
            <a:r>
              <a:rPr lang="en-US" dirty="0" smtClean="0"/>
              <a:t> queries</a:t>
            </a:r>
          </a:p>
          <a:p>
            <a:r>
              <a:rPr lang="en-US" dirty="0" err="1" smtClean="0"/>
              <a:t>fl</a:t>
            </a:r>
            <a:r>
              <a:rPr lang="en-US" dirty="0" smtClean="0"/>
              <a:t>, *.score</a:t>
            </a:r>
          </a:p>
          <a:p>
            <a:r>
              <a:rPr lang="en-US" dirty="0" err="1" smtClean="0"/>
              <a:t>debugQuery</a:t>
            </a:r>
            <a:r>
              <a:rPr lang="en-US" dirty="0" smtClean="0"/>
              <a:t> (SET EXPLAIN)</a:t>
            </a:r>
          </a:p>
          <a:p>
            <a:endParaRPr lang="en-US" dirty="0"/>
          </a:p>
          <a:p>
            <a:r>
              <a:rPr lang="en-US" i="1" dirty="0" smtClean="0"/>
              <a:t>Much more</a:t>
            </a:r>
            <a:endParaRPr lang="en-US" i="1" dirty="0"/>
          </a:p>
        </p:txBody>
      </p:sp>
    </p:spTree>
    <p:extLst>
      <p:ext uri="{BB962C8B-B14F-4D97-AF65-F5344CB8AC3E}">
        <p14:creationId xmlns:p14="http://schemas.microsoft.com/office/powerpoint/2010/main" val="992199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sz="2000" dirty="0" smtClean="0"/>
              <a:t>Discuss</a:t>
            </a:r>
            <a:endParaRPr lang="en-US" sz="2000" dirty="0"/>
          </a:p>
        </p:txBody>
      </p:sp>
      <p:sp>
        <p:nvSpPr>
          <p:cNvPr id="6" name="Title 5"/>
          <p:cNvSpPr>
            <a:spLocks noGrp="1"/>
          </p:cNvSpPr>
          <p:nvPr>
            <p:ph type="title"/>
          </p:nvPr>
        </p:nvSpPr>
        <p:spPr/>
        <p:txBody>
          <a:bodyPr/>
          <a:lstStyle/>
          <a:p>
            <a:r>
              <a:rPr lang="en-US" dirty="0" smtClean="0"/>
              <a:t>Discussion Lab:</a:t>
            </a:r>
            <a:endParaRPr lang="en-US" dirty="0"/>
          </a:p>
        </p:txBody>
      </p:sp>
      <p:sp>
        <p:nvSpPr>
          <p:cNvPr id="3" name="Date Placeholder 2"/>
          <p:cNvSpPr>
            <a:spLocks noGrp="1"/>
          </p:cNvSpPr>
          <p:nvPr>
            <p:ph type="dt" sz="half" idx="17"/>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000-DTSE-Search-7445-60-DM-</a:t>
            </a:r>
            <a:fld id="{5A6FB346-E907-314D-8DE1-ECD2B2B6AA1B}" type="slidenum">
              <a:rPr lang="uk-UA" smtClean="0"/>
              <a:pPr/>
              <a:t>23</a:t>
            </a:fld>
            <a:endParaRPr lang="uk-UA" dirty="0"/>
          </a:p>
        </p:txBody>
      </p:sp>
      <p:sp>
        <p:nvSpPr>
          <p:cNvPr id="9" name="Content Placeholder 3"/>
          <p:cNvSpPr txBox="1">
            <a:spLocks/>
          </p:cNvSpPr>
          <p:nvPr/>
        </p:nvSpPr>
        <p:spPr>
          <a:xfrm>
            <a:off x="4477579" y="689783"/>
            <a:ext cx="4438996" cy="2384022"/>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800" dirty="0" smtClean="0"/>
              <a:t>Query Processing: ANDs and ORs-</a:t>
            </a:r>
          </a:p>
          <a:p>
            <a:endParaRPr lang="en-US" sz="1800" dirty="0"/>
          </a:p>
          <a:p>
            <a:r>
              <a:rPr lang="en-US" sz="1800" dirty="0" smtClean="0"/>
              <a:t>The OR-topped query is a famous discussion point- </a:t>
            </a:r>
            <a:endParaRPr lang="en-US" sz="1800" dirty="0"/>
          </a:p>
        </p:txBody>
      </p:sp>
    </p:spTree>
    <p:extLst>
      <p:ext uri="{BB962C8B-B14F-4D97-AF65-F5344CB8AC3E}">
        <p14:creationId xmlns:p14="http://schemas.microsoft.com/office/powerpoint/2010/main" val="826491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5833" b="5833"/>
          <a:stretch/>
        </p:blipFill>
        <p:spPr bwMode="auto">
          <a:xfrm>
            <a:off x="5922248" y="270472"/>
            <a:ext cx="2603906" cy="2278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B-Tree+ Index: Query Processing</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000-DTSE-Search-7445-60-DM-</a:t>
            </a:r>
            <a:fld id="{5A6FB346-E907-314D-8DE1-ECD2B2B6AA1B}" type="slidenum">
              <a:rPr lang="uk-UA" smtClean="0"/>
              <a:pPr/>
              <a:t>24</a:t>
            </a:fld>
            <a:endParaRPr lang="uk-UA" dirty="0"/>
          </a:p>
        </p:txBody>
      </p:sp>
      <p:sp>
        <p:nvSpPr>
          <p:cNvPr id="6" name="Content Placeholder 3"/>
          <p:cNvSpPr>
            <a:spLocks noGrp="1"/>
          </p:cNvSpPr>
          <p:nvPr>
            <p:ph sz="quarter" idx="16"/>
          </p:nvPr>
        </p:nvSpPr>
        <p:spPr>
          <a:xfrm>
            <a:off x="789558" y="1663496"/>
            <a:ext cx="3599562" cy="2718265"/>
          </a:xfrm>
        </p:spPr>
        <p:txBody>
          <a:bodyPr/>
          <a:lstStyle/>
          <a:p>
            <a:pPr marL="6350" indent="0">
              <a:spcBef>
                <a:spcPts val="0"/>
              </a:spcBef>
              <a:spcAft>
                <a:spcPts val="0"/>
              </a:spcAft>
              <a:buNone/>
            </a:pPr>
            <a:r>
              <a:rPr lang="en-US" sz="1800" dirty="0" smtClean="0"/>
              <a:t>SELECT ... WHERE </a:t>
            </a:r>
          </a:p>
          <a:p>
            <a:pPr marL="6350" indent="0" defTabSz="227013">
              <a:spcBef>
                <a:spcPts val="0"/>
              </a:spcBef>
              <a:spcAft>
                <a:spcPts val="0"/>
              </a:spcAft>
              <a:buNone/>
            </a:pPr>
            <a:r>
              <a:rPr lang="en-US" sz="1800" dirty="0"/>
              <a:t>	</a:t>
            </a:r>
            <a:r>
              <a:rPr lang="en-US" sz="1800" dirty="0" smtClean="0"/>
              <a:t>col1 = x AND col2 = y;</a:t>
            </a:r>
          </a:p>
          <a:p>
            <a:pPr marL="6350" indent="0">
              <a:spcBef>
                <a:spcPts val="0"/>
              </a:spcBef>
              <a:spcAft>
                <a:spcPts val="0"/>
              </a:spcAft>
              <a:buNone/>
            </a:pPr>
            <a:endParaRPr lang="en-US" sz="1800" dirty="0"/>
          </a:p>
          <a:p>
            <a:pPr marL="6350" indent="0">
              <a:spcBef>
                <a:spcPts val="0"/>
              </a:spcBef>
              <a:spcAft>
                <a:spcPts val="0"/>
              </a:spcAft>
              <a:buNone/>
            </a:pPr>
            <a:r>
              <a:rPr lang="en-US" sz="1800" dirty="0" smtClean="0"/>
              <a:t>SELECT ... WHERE </a:t>
            </a:r>
          </a:p>
          <a:p>
            <a:pPr marL="6350" indent="0" defTabSz="227013">
              <a:spcBef>
                <a:spcPts val="0"/>
              </a:spcBef>
              <a:spcAft>
                <a:spcPts val="0"/>
              </a:spcAft>
              <a:buNone/>
            </a:pPr>
            <a:r>
              <a:rPr lang="en-US" sz="1800" dirty="0"/>
              <a:t>	</a:t>
            </a:r>
            <a:r>
              <a:rPr lang="en-US" sz="1800" dirty="0" smtClean="0"/>
              <a:t>col1 = x OR  col2 = y;</a:t>
            </a:r>
            <a:endParaRPr lang="en-US" sz="1800"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9109" y="1777718"/>
            <a:ext cx="840884" cy="1050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4937317" y="2708446"/>
            <a:ext cx="3843716" cy="1938992"/>
          </a:xfrm>
          <a:prstGeom prst="rect">
            <a:avLst/>
          </a:prstGeom>
          <a:noFill/>
        </p:spPr>
        <p:txBody>
          <a:bodyPr wrap="square" rtlCol="0">
            <a:spAutoFit/>
          </a:bodyPr>
          <a:lstStyle/>
          <a:p>
            <a:pPr marL="227013" indent="-227013">
              <a:buFont typeface="Arial" pitchFamily="34" charset="0"/>
              <a:buChar char="•"/>
            </a:pPr>
            <a:r>
              <a:rPr lang="en-US" sz="1800" b="1" dirty="0" smtClean="0"/>
              <a:t>Assume B-Tree+</a:t>
            </a:r>
          </a:p>
          <a:p>
            <a:pPr marL="227013" indent="-227013">
              <a:buFont typeface="Arial" pitchFamily="34" charset="0"/>
              <a:buChar char="•"/>
            </a:pPr>
            <a:endParaRPr lang="en-US" sz="1800" b="1" dirty="0" smtClean="0"/>
          </a:p>
          <a:p>
            <a:pPr marL="227013" indent="-227013">
              <a:buFont typeface="Arial" pitchFamily="34" charset="0"/>
              <a:buChar char="•"/>
            </a:pPr>
            <a:r>
              <a:rPr lang="en-US" sz="1800" b="1" dirty="0" smtClean="0"/>
              <a:t>Add any index</a:t>
            </a:r>
          </a:p>
          <a:p>
            <a:pPr marL="227013" indent="-227013">
              <a:buFont typeface="Arial" pitchFamily="34" charset="0"/>
              <a:buChar char="•"/>
            </a:pPr>
            <a:r>
              <a:rPr lang="en-US" sz="1800" b="1" dirty="0" smtClean="0"/>
              <a:t>How are rows processed</a:t>
            </a:r>
          </a:p>
          <a:p>
            <a:pPr marL="461963" lvl="8" indent="-234950">
              <a:buFont typeface="Arial" pitchFamily="34" charset="0"/>
              <a:buChar char="•"/>
            </a:pPr>
            <a:r>
              <a:rPr lang="en-US" sz="1600" b="1" dirty="0" smtClean="0"/>
              <a:t>(Table order)</a:t>
            </a:r>
          </a:p>
          <a:p>
            <a:pPr marL="461963" lvl="8" indent="-234950">
              <a:buFont typeface="Arial" pitchFamily="34" charset="0"/>
              <a:buChar char="•"/>
            </a:pPr>
            <a:r>
              <a:rPr lang="en-US" sz="1600" b="1" dirty="0" smtClean="0"/>
              <a:t>Access methods</a:t>
            </a:r>
          </a:p>
          <a:p>
            <a:pPr marL="461963" lvl="7" indent="-234950">
              <a:buFont typeface="Arial" pitchFamily="34" charset="0"/>
              <a:buChar char="•"/>
            </a:pPr>
            <a:r>
              <a:rPr lang="en-US" sz="1600" b="1" dirty="0" smtClean="0"/>
              <a:t>(Join methods) ?</a:t>
            </a:r>
          </a:p>
        </p:txBody>
      </p:sp>
    </p:spTree>
    <p:extLst>
      <p:ext uri="{BB962C8B-B14F-4D97-AF65-F5344CB8AC3E}">
        <p14:creationId xmlns:p14="http://schemas.microsoft.com/office/powerpoint/2010/main" val="4475017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Tf</a:t>
            </a:r>
            <a:r>
              <a:rPr lang="en-US" dirty="0" smtClean="0"/>
              <a:t>-IDF (Bitmap) Index: </a:t>
            </a:r>
            <a:r>
              <a:rPr lang="en-US" dirty="0"/>
              <a:t>Query Processing</a:t>
            </a:r>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000-DTSE-Search-7445-60-DM-</a:t>
            </a:r>
            <a:fld id="{5A6FB346-E907-314D-8DE1-ECD2B2B6AA1B}" type="slidenum">
              <a:rPr lang="uk-UA" smtClean="0"/>
              <a:pPr/>
              <a:t>25</a:t>
            </a:fld>
            <a:endParaRPr lang="uk-UA" dirty="0"/>
          </a:p>
        </p:txBody>
      </p:sp>
      <p:sp>
        <p:nvSpPr>
          <p:cNvPr id="6" name="Content Placeholder 3"/>
          <p:cNvSpPr>
            <a:spLocks noGrp="1"/>
          </p:cNvSpPr>
          <p:nvPr>
            <p:ph sz="quarter" idx="16"/>
          </p:nvPr>
        </p:nvSpPr>
        <p:spPr>
          <a:xfrm>
            <a:off x="393049" y="1600648"/>
            <a:ext cx="3599562" cy="2718265"/>
          </a:xfrm>
        </p:spPr>
        <p:txBody>
          <a:bodyPr/>
          <a:lstStyle/>
          <a:p>
            <a:pPr marL="6350" indent="0">
              <a:spcBef>
                <a:spcPts val="0"/>
              </a:spcBef>
              <a:spcAft>
                <a:spcPts val="0"/>
              </a:spcAft>
              <a:buNone/>
            </a:pPr>
            <a:r>
              <a:rPr lang="en-US" sz="1800" dirty="0" smtClean="0"/>
              <a:t>SELECT ... WHERE </a:t>
            </a:r>
          </a:p>
          <a:p>
            <a:pPr marL="6350" indent="0" defTabSz="227013">
              <a:spcBef>
                <a:spcPts val="0"/>
              </a:spcBef>
              <a:spcAft>
                <a:spcPts val="0"/>
              </a:spcAft>
              <a:buNone/>
            </a:pPr>
            <a:r>
              <a:rPr lang="en-US" sz="1800" dirty="0"/>
              <a:t>	</a:t>
            </a:r>
            <a:r>
              <a:rPr lang="en-US" sz="1800" dirty="0" smtClean="0"/>
              <a:t>col1 = x AND col2 = y;</a:t>
            </a:r>
          </a:p>
          <a:p>
            <a:pPr marL="6350" indent="0">
              <a:spcBef>
                <a:spcPts val="0"/>
              </a:spcBef>
              <a:spcAft>
                <a:spcPts val="0"/>
              </a:spcAft>
              <a:buNone/>
            </a:pPr>
            <a:endParaRPr lang="en-US" sz="1800" dirty="0"/>
          </a:p>
          <a:p>
            <a:pPr marL="6350" indent="0">
              <a:spcBef>
                <a:spcPts val="0"/>
              </a:spcBef>
              <a:spcAft>
                <a:spcPts val="0"/>
              </a:spcAft>
              <a:buNone/>
            </a:pPr>
            <a:r>
              <a:rPr lang="en-US" sz="1800" dirty="0" smtClean="0"/>
              <a:t>SELECT ... WHERE </a:t>
            </a:r>
          </a:p>
          <a:p>
            <a:pPr marL="6350" indent="0" defTabSz="227013">
              <a:spcBef>
                <a:spcPts val="0"/>
              </a:spcBef>
              <a:spcAft>
                <a:spcPts val="0"/>
              </a:spcAft>
              <a:buNone/>
            </a:pPr>
            <a:r>
              <a:rPr lang="en-US" sz="1800" dirty="0"/>
              <a:t>	</a:t>
            </a:r>
            <a:r>
              <a:rPr lang="en-US" sz="1800" dirty="0" smtClean="0"/>
              <a:t>col1 = x OR  col2 = y;</a:t>
            </a:r>
            <a:endParaRPr lang="en-US" sz="1800"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1982" y="2983292"/>
            <a:ext cx="840884" cy="1050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3919970" y="3156188"/>
            <a:ext cx="3843716" cy="1938992"/>
          </a:xfrm>
          <a:prstGeom prst="rect">
            <a:avLst/>
          </a:prstGeom>
          <a:noFill/>
        </p:spPr>
        <p:txBody>
          <a:bodyPr wrap="square" rtlCol="0">
            <a:spAutoFit/>
          </a:bodyPr>
          <a:lstStyle/>
          <a:p>
            <a:pPr marL="227013" indent="-227013">
              <a:buFont typeface="Arial" pitchFamily="34" charset="0"/>
              <a:buChar char="•"/>
            </a:pPr>
            <a:r>
              <a:rPr lang="en-US" sz="1800" b="1" dirty="0" smtClean="0"/>
              <a:t>Assume </a:t>
            </a:r>
            <a:r>
              <a:rPr lang="en-US" sz="1800" b="1" dirty="0" err="1" smtClean="0"/>
              <a:t>Tf-Idf</a:t>
            </a:r>
            <a:r>
              <a:rPr lang="en-US" sz="1800" b="1" dirty="0" smtClean="0"/>
              <a:t> (Bitmap)</a:t>
            </a:r>
          </a:p>
          <a:p>
            <a:pPr marL="227013" indent="-227013">
              <a:buFont typeface="Arial" pitchFamily="34" charset="0"/>
              <a:buChar char="•"/>
            </a:pPr>
            <a:endParaRPr lang="en-US" sz="1800" b="1" dirty="0" smtClean="0"/>
          </a:p>
          <a:p>
            <a:pPr marL="227013" indent="-227013">
              <a:buFont typeface="Arial" pitchFamily="34" charset="0"/>
              <a:buChar char="•"/>
            </a:pPr>
            <a:r>
              <a:rPr lang="en-US" sz="1800" b="1" dirty="0" smtClean="0"/>
              <a:t>Add any index</a:t>
            </a:r>
          </a:p>
          <a:p>
            <a:pPr marL="227013" indent="-227013">
              <a:buFont typeface="Arial" pitchFamily="34" charset="0"/>
              <a:buChar char="•"/>
            </a:pPr>
            <a:r>
              <a:rPr lang="en-US" sz="1800" b="1" dirty="0" smtClean="0"/>
              <a:t>How are rows processed</a:t>
            </a:r>
          </a:p>
          <a:p>
            <a:pPr marL="461963" lvl="8" indent="-234950">
              <a:buFont typeface="Arial" pitchFamily="34" charset="0"/>
              <a:buChar char="•"/>
            </a:pPr>
            <a:r>
              <a:rPr lang="en-US" sz="1600" b="1" dirty="0" smtClean="0"/>
              <a:t>(Table order)</a:t>
            </a:r>
          </a:p>
          <a:p>
            <a:pPr marL="461963" lvl="8" indent="-234950">
              <a:buFont typeface="Arial" pitchFamily="34" charset="0"/>
              <a:buChar char="•"/>
            </a:pPr>
            <a:r>
              <a:rPr lang="en-US" sz="1600" b="1" dirty="0" smtClean="0"/>
              <a:t>Access methods</a:t>
            </a:r>
          </a:p>
          <a:p>
            <a:pPr marL="461963" lvl="7" indent="-234950">
              <a:buFont typeface="Arial" pitchFamily="34" charset="0"/>
              <a:buChar char="•"/>
            </a:pPr>
            <a:r>
              <a:rPr lang="en-US" sz="1600" b="1" dirty="0" smtClean="0"/>
              <a:t>(Join methods) ?</a:t>
            </a:r>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7168" y="772908"/>
            <a:ext cx="5363865" cy="2051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3599858" y="2824120"/>
            <a:ext cx="4998484" cy="246221"/>
          </a:xfrm>
          <a:prstGeom prst="rect">
            <a:avLst/>
          </a:prstGeom>
          <a:noFill/>
        </p:spPr>
        <p:txBody>
          <a:bodyPr wrap="none" rtlCol="0">
            <a:spAutoFit/>
          </a:bodyPr>
          <a:lstStyle/>
          <a:p>
            <a:r>
              <a:rPr lang="en-US" sz="1000" dirty="0" smtClean="0"/>
              <a:t>Image Source</a:t>
            </a:r>
            <a:r>
              <a:rPr lang="en-US" sz="1000" dirty="0"/>
              <a:t>: https://docs.oracle.com/cd/E18283_01/server.112/e16579/indexes.htm</a:t>
            </a:r>
          </a:p>
        </p:txBody>
      </p:sp>
    </p:spTree>
    <p:extLst>
      <p:ext uri="{BB962C8B-B14F-4D97-AF65-F5344CB8AC3E}">
        <p14:creationId xmlns:p14="http://schemas.microsoft.com/office/powerpoint/2010/main" val="29765765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End of Discussion Lab:</a:t>
            </a:r>
          </a:p>
        </p:txBody>
      </p:sp>
      <p:sp>
        <p:nvSpPr>
          <p:cNvPr id="3" name="Date Placeholder 2"/>
          <p:cNvSpPr>
            <a:spLocks noGrp="1"/>
          </p:cNvSpPr>
          <p:nvPr>
            <p:ph type="dt" sz="half" idx="17"/>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000-DTSE-Search-7445-60-DM-</a:t>
            </a:r>
            <a:fld id="{5A6FB346-E907-314D-8DE1-ECD2B2B6AA1B}" type="slidenum">
              <a:rPr lang="uk-UA" smtClean="0"/>
              <a:pPr/>
              <a:t>26</a:t>
            </a:fld>
            <a:endParaRPr lang="uk-UA" dirty="0"/>
          </a:p>
        </p:txBody>
      </p:sp>
    </p:spTree>
    <p:extLst>
      <p:ext uri="{BB962C8B-B14F-4D97-AF65-F5344CB8AC3E}">
        <p14:creationId xmlns:p14="http://schemas.microsoft.com/office/powerpoint/2010/main" val="10671343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Solr</a:t>
            </a:r>
            <a:r>
              <a:rPr lang="en-US" dirty="0"/>
              <a:t> Admin UI: Core </a:t>
            </a:r>
            <a:r>
              <a:rPr lang="en-US" dirty="0" smtClean="0"/>
              <a:t>-&gt; Schema Browser</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000-DTSE-Search-7445-60-DM-</a:t>
            </a:r>
            <a:fld id="{5A6FB346-E907-314D-8DE1-ECD2B2B6AA1B}" type="slidenum">
              <a:rPr lang="uk-UA" smtClean="0"/>
              <a:pPr/>
              <a:t>27</a:t>
            </a:fld>
            <a:endParaRPr lang="uk-UA"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145" y="1232406"/>
            <a:ext cx="5873722" cy="256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3"/>
          <p:cNvSpPr>
            <a:spLocks noGrp="1"/>
          </p:cNvSpPr>
          <p:nvPr>
            <p:ph sz="quarter" idx="16"/>
          </p:nvPr>
        </p:nvSpPr>
        <p:spPr>
          <a:xfrm>
            <a:off x="6344156" y="1046392"/>
            <a:ext cx="2684230" cy="2975350"/>
          </a:xfrm>
        </p:spPr>
        <p:txBody>
          <a:bodyPr/>
          <a:lstStyle/>
          <a:p>
            <a:r>
              <a:rPr lang="en-US" dirty="0" smtClean="0"/>
              <a:t>Similar to </a:t>
            </a:r>
            <a:r>
              <a:rPr lang="en-US" dirty="0" err="1" smtClean="0"/>
              <a:t>LuKE</a:t>
            </a:r>
            <a:r>
              <a:rPr lang="en-US" dirty="0" smtClean="0"/>
              <a:t> (later), some prefer </a:t>
            </a:r>
            <a:r>
              <a:rPr lang="en-US" dirty="0" err="1" smtClean="0"/>
              <a:t>LuKE</a:t>
            </a:r>
            <a:r>
              <a:rPr lang="en-US" dirty="0" smtClean="0"/>
              <a:t> (lower level)</a:t>
            </a:r>
            <a:endParaRPr lang="en-US" dirty="0"/>
          </a:p>
        </p:txBody>
      </p:sp>
    </p:spTree>
    <p:extLst>
      <p:ext uri="{BB962C8B-B14F-4D97-AF65-F5344CB8AC3E}">
        <p14:creationId xmlns:p14="http://schemas.microsoft.com/office/powerpoint/2010/main" val="17675790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Solr</a:t>
            </a:r>
            <a:r>
              <a:rPr lang="en-US" dirty="0"/>
              <a:t> Admin UI: Core -&gt; </a:t>
            </a:r>
            <a:r>
              <a:rPr lang="en-US" dirty="0" smtClean="0"/>
              <a:t>Segments Info</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000-DTSE-Search-7445-60-DM-</a:t>
            </a:r>
            <a:fld id="{5A6FB346-E907-314D-8DE1-ECD2B2B6AA1B}" type="slidenum">
              <a:rPr lang="uk-UA" smtClean="0"/>
              <a:pPr/>
              <a:t>28</a:t>
            </a:fld>
            <a:endParaRPr lang="uk-UA"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7479" y="1081327"/>
            <a:ext cx="6001375" cy="3108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3"/>
          <p:cNvSpPr>
            <a:spLocks noGrp="1"/>
          </p:cNvSpPr>
          <p:nvPr>
            <p:ph sz="quarter" idx="16"/>
          </p:nvPr>
        </p:nvSpPr>
        <p:spPr>
          <a:xfrm>
            <a:off x="299406" y="1060057"/>
            <a:ext cx="2573268" cy="3144470"/>
          </a:xfrm>
        </p:spPr>
        <p:txBody>
          <a:bodyPr/>
          <a:lstStyle/>
          <a:p>
            <a:r>
              <a:rPr lang="en-US" dirty="0" err="1" smtClean="0"/>
              <a:t>SSTables</a:t>
            </a:r>
            <a:r>
              <a:rPr lang="en-US" dirty="0" smtClean="0"/>
              <a:t> segments, but for index data</a:t>
            </a:r>
          </a:p>
          <a:p>
            <a:r>
              <a:rPr lang="en-US" dirty="0" smtClean="0"/>
              <a:t>Important on volatile/large systems</a:t>
            </a:r>
          </a:p>
          <a:p>
            <a:pPr lvl="1"/>
            <a:r>
              <a:rPr lang="en-US" dirty="0" smtClean="0"/>
              <a:t>(Compaction strategy)</a:t>
            </a:r>
          </a:p>
          <a:p>
            <a:pPr lvl="1"/>
            <a:r>
              <a:rPr lang="en-US" dirty="0" smtClean="0"/>
              <a:t>(Deleting tombstones)</a:t>
            </a:r>
            <a:endParaRPr lang="en-US" dirty="0"/>
          </a:p>
        </p:txBody>
      </p:sp>
    </p:spTree>
    <p:extLst>
      <p:ext uri="{BB962C8B-B14F-4D97-AF65-F5344CB8AC3E}">
        <p14:creationId xmlns:p14="http://schemas.microsoft.com/office/powerpoint/2010/main" val="980570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dirty="0" err="1" smtClean="0"/>
              <a:t>Lucene</a:t>
            </a:r>
            <a:r>
              <a:rPr lang="en-US" dirty="0" smtClean="0"/>
              <a:t> index (Key) Explorer</a:t>
            </a:r>
            <a:endParaRPr lang="en-US" dirty="0"/>
          </a:p>
        </p:txBody>
      </p:sp>
      <p:sp>
        <p:nvSpPr>
          <p:cNvPr id="6" name="Title 5"/>
          <p:cNvSpPr>
            <a:spLocks noGrp="1"/>
          </p:cNvSpPr>
          <p:nvPr>
            <p:ph type="title"/>
          </p:nvPr>
        </p:nvSpPr>
        <p:spPr/>
        <p:txBody>
          <a:bodyPr/>
          <a:lstStyle/>
          <a:p>
            <a:r>
              <a:rPr lang="en-US" dirty="0" err="1" smtClean="0"/>
              <a:t>LuKE</a:t>
            </a:r>
            <a:endParaRPr lang="en-US" dirty="0"/>
          </a:p>
        </p:txBody>
      </p:sp>
      <p:sp>
        <p:nvSpPr>
          <p:cNvPr id="3" name="Date Placeholder 2"/>
          <p:cNvSpPr>
            <a:spLocks noGrp="1"/>
          </p:cNvSpPr>
          <p:nvPr>
            <p:ph type="dt" sz="half" idx="17"/>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000-DTSE-Search-7445-60-DM-</a:t>
            </a:r>
            <a:fld id="{5A6FB346-E907-314D-8DE1-ECD2B2B6AA1B}" type="slidenum">
              <a:rPr lang="uk-UA" smtClean="0"/>
              <a:pPr/>
              <a:t>29</a:t>
            </a:fld>
            <a:endParaRPr lang="uk-UA" dirty="0"/>
          </a:p>
        </p:txBody>
      </p:sp>
      <p:sp>
        <p:nvSpPr>
          <p:cNvPr id="9" name="Content Placeholder 3"/>
          <p:cNvSpPr txBox="1">
            <a:spLocks/>
          </p:cNvSpPr>
          <p:nvPr/>
        </p:nvSpPr>
        <p:spPr>
          <a:xfrm>
            <a:off x="4321148" y="388418"/>
            <a:ext cx="4733840" cy="2863412"/>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27013" indent="-227013">
              <a:buFont typeface="Arial" pitchFamily="34" charset="0"/>
              <a:buChar char="•"/>
            </a:pPr>
            <a:r>
              <a:rPr lang="en-US" sz="1800" dirty="0" smtClean="0"/>
              <a:t>Recall that </a:t>
            </a:r>
            <a:r>
              <a:rPr lang="en-US" sz="1800" dirty="0" err="1" smtClean="0"/>
              <a:t>Lucene</a:t>
            </a:r>
            <a:r>
              <a:rPr lang="en-US" sz="1800" dirty="0" smtClean="0"/>
              <a:t> is the layer below </a:t>
            </a:r>
            <a:r>
              <a:rPr lang="en-US" sz="1800" dirty="0" err="1" smtClean="0"/>
              <a:t>Solr</a:t>
            </a:r>
            <a:endParaRPr lang="en-US" sz="1800" dirty="0"/>
          </a:p>
          <a:p>
            <a:pPr marL="227013" indent="-227013">
              <a:buFont typeface="Arial" pitchFamily="34" charset="0"/>
              <a:buChar char="•"/>
            </a:pPr>
            <a:r>
              <a:rPr lang="en-US" sz="1800" dirty="0" smtClean="0"/>
              <a:t>Should match DESCRIBE SEARCH INDEX</a:t>
            </a:r>
          </a:p>
          <a:p>
            <a:pPr marL="227013" indent="-227013">
              <a:buFont typeface="Arial" pitchFamily="34" charset="0"/>
              <a:buChar char="•"/>
            </a:pPr>
            <a:r>
              <a:rPr lang="en-US" sz="1800" dirty="0" smtClean="0"/>
              <a:t>Should match </a:t>
            </a:r>
            <a:r>
              <a:rPr lang="en-US" sz="1800" dirty="0" err="1" smtClean="0"/>
              <a:t>Solr</a:t>
            </a:r>
            <a:r>
              <a:rPr lang="en-US" sz="1800" dirty="0" smtClean="0"/>
              <a:t> Admin UI -&gt; Core -&gt; Schema Browser</a:t>
            </a:r>
          </a:p>
          <a:p>
            <a:pPr marL="227013" indent="-227013">
              <a:buFont typeface="Arial" pitchFamily="34" charset="0"/>
              <a:buChar char="•"/>
            </a:pPr>
            <a:endParaRPr lang="en-US" sz="1800" dirty="0"/>
          </a:p>
          <a:p>
            <a:pPr marL="227013" indent="-227013">
              <a:buFont typeface="Arial" pitchFamily="34" charset="0"/>
              <a:buChar char="•"/>
            </a:pPr>
            <a:r>
              <a:rPr lang="en-US" sz="1800" dirty="0" smtClean="0"/>
              <a:t>On line doc page,</a:t>
            </a:r>
          </a:p>
          <a:p>
            <a:pPr lvl="2" defTabSz="227013"/>
            <a:r>
              <a:rPr lang="en-US" sz="1800" dirty="0" smtClean="0"/>
              <a:t>	</a:t>
            </a:r>
            <a:r>
              <a:rPr lang="en-US" dirty="0" smtClean="0">
                <a:hlinkClick r:id="rId3"/>
              </a:rPr>
              <a:t>https</a:t>
            </a:r>
            <a:r>
              <a:rPr lang="en-US" dirty="0">
                <a:hlinkClick r:id="rId3"/>
              </a:rPr>
              <a:t>://</a:t>
            </a:r>
            <a:r>
              <a:rPr lang="en-US" dirty="0" smtClean="0">
                <a:hlinkClick r:id="rId3"/>
              </a:rPr>
              <a:t>wiki.apache.org/solr/LukeRequestHandler</a:t>
            </a:r>
            <a:endParaRPr lang="en-US" dirty="0" smtClean="0"/>
          </a:p>
          <a:p>
            <a:pPr lvl="2" defTabSz="227013"/>
            <a:endParaRPr lang="en-US" dirty="0" smtClean="0"/>
          </a:p>
          <a:p>
            <a:pPr marL="227013" lvl="2" indent="-227013" defTabSz="227013">
              <a:buFont typeface="Arial" pitchFamily="34" charset="0"/>
              <a:buChar char="•"/>
            </a:pPr>
            <a:r>
              <a:rPr lang="en-US" dirty="0"/>
              <a:t>h ttp://localhost:8983/solr/ </a:t>
            </a:r>
            <a:r>
              <a:rPr lang="en-US" dirty="0" err="1">
                <a:solidFill>
                  <a:srgbClr val="FF0000"/>
                </a:solidFill>
              </a:rPr>
              <a:t>ks.tab</a:t>
            </a:r>
            <a:r>
              <a:rPr lang="en-US" dirty="0"/>
              <a:t> /</a:t>
            </a:r>
            <a:r>
              <a:rPr lang="en-US" dirty="0" smtClean="0"/>
              <a:t>admin/</a:t>
            </a:r>
            <a:r>
              <a:rPr lang="en-US" dirty="0" err="1" smtClean="0"/>
              <a:t>luke</a:t>
            </a:r>
            <a:r>
              <a:rPr lang="en-US" dirty="0" smtClean="0"/>
              <a:t>  </a:t>
            </a:r>
          </a:p>
          <a:p>
            <a:pPr marL="227013" lvl="2" indent="-227013" defTabSz="227013">
              <a:buFont typeface="Arial" pitchFamily="34" charset="0"/>
              <a:buChar char="•"/>
            </a:pPr>
            <a:r>
              <a:rPr lang="en-US" dirty="0" smtClean="0"/>
              <a:t>h ttp</a:t>
            </a:r>
            <a:r>
              <a:rPr lang="en-US" dirty="0"/>
              <a:t>://localhost:8983/solr/ </a:t>
            </a:r>
            <a:r>
              <a:rPr lang="en-US" dirty="0" err="1">
                <a:solidFill>
                  <a:srgbClr val="FF0000"/>
                </a:solidFill>
              </a:rPr>
              <a:t>ks.tab</a:t>
            </a:r>
            <a:r>
              <a:rPr lang="en-US" dirty="0"/>
              <a:t> /</a:t>
            </a:r>
            <a:r>
              <a:rPr lang="en-US" dirty="0" smtClean="0"/>
              <a:t>admin/</a:t>
            </a:r>
            <a:r>
              <a:rPr lang="en-US" dirty="0" err="1" smtClean="0"/>
              <a:t>luke?id</a:t>
            </a:r>
            <a:r>
              <a:rPr lang="en-US" dirty="0" smtClean="0"/>
              <a:t>=</a:t>
            </a:r>
            <a:r>
              <a:rPr lang="en-US" dirty="0" err="1" smtClean="0"/>
              <a:t>aaa</a:t>
            </a:r>
            <a:r>
              <a:rPr lang="en-US" dirty="0" smtClean="0"/>
              <a:t> </a:t>
            </a:r>
          </a:p>
          <a:p>
            <a:pPr marL="227013" lvl="2" indent="-227013" defTabSz="227013">
              <a:buFont typeface="Arial" pitchFamily="34" charset="0"/>
              <a:buChar char="•"/>
            </a:pPr>
            <a:r>
              <a:rPr lang="en-US" dirty="0" smtClean="0"/>
              <a:t>h ttp</a:t>
            </a:r>
            <a:r>
              <a:rPr lang="en-US" dirty="0"/>
              <a:t>://localhost:8983/solr/ </a:t>
            </a:r>
            <a:r>
              <a:rPr lang="en-US" dirty="0" err="1">
                <a:solidFill>
                  <a:srgbClr val="FF0000"/>
                </a:solidFill>
              </a:rPr>
              <a:t>ks.tab</a:t>
            </a:r>
            <a:r>
              <a:rPr lang="en-US" dirty="0"/>
              <a:t> /admin/</a:t>
            </a:r>
            <a:r>
              <a:rPr lang="en-US" dirty="0" err="1"/>
              <a:t>luke?docid</a:t>
            </a:r>
            <a:r>
              <a:rPr lang="en-US" dirty="0"/>
              <a:t>=1</a:t>
            </a:r>
            <a:endParaRPr lang="en-US" dirty="0" smtClean="0"/>
          </a:p>
        </p:txBody>
      </p:sp>
    </p:spTree>
    <p:extLst>
      <p:ext uri="{BB962C8B-B14F-4D97-AF65-F5344CB8AC3E}">
        <p14:creationId xmlns:p14="http://schemas.microsoft.com/office/powerpoint/2010/main" val="3479197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191780"/>
            <a:ext cx="8321039" cy="548048"/>
          </a:xfrm>
        </p:spPr>
        <p:txBody>
          <a:bodyPr/>
          <a:lstStyle/>
          <a:p>
            <a:r>
              <a:rPr lang="en-US" dirty="0" smtClean="0"/>
              <a:t>Example to test with .. page 1 of 12</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4" name="Content Placeholder 3"/>
          <p:cNvSpPr>
            <a:spLocks noGrp="1"/>
          </p:cNvSpPr>
          <p:nvPr>
            <p:ph sz="quarter" idx="16"/>
          </p:nvPr>
        </p:nvSpPr>
        <p:spPr>
          <a:xfrm>
            <a:off x="357444" y="739828"/>
            <a:ext cx="4098178" cy="3636761"/>
          </a:xfrm>
        </p:spPr>
        <p:txBody>
          <a:bodyPr/>
          <a:lstStyle/>
          <a:p>
            <a:pPr marL="6350" indent="0">
              <a:spcBef>
                <a:spcPts val="0"/>
              </a:spcBef>
              <a:spcAft>
                <a:spcPts val="0"/>
              </a:spcAft>
              <a:buNone/>
            </a:pPr>
            <a:r>
              <a:rPr lang="en-US" sz="1400" dirty="0"/>
              <a:t>DROP KEYSPACE ks_7445</a:t>
            </a:r>
            <a:r>
              <a:rPr lang="en-US" sz="1400" dirty="0" smtClean="0"/>
              <a:t>;</a:t>
            </a:r>
            <a:endParaRPr lang="en-US" sz="1400" dirty="0"/>
          </a:p>
          <a:p>
            <a:pPr marL="6350" indent="0">
              <a:spcBef>
                <a:spcPts val="0"/>
              </a:spcBef>
              <a:spcAft>
                <a:spcPts val="0"/>
              </a:spcAft>
              <a:buNone/>
            </a:pPr>
            <a:r>
              <a:rPr lang="en-US" sz="1400" dirty="0"/>
              <a:t>CREATE KEYSPACE ks_7445 </a:t>
            </a:r>
            <a:endParaRPr lang="en-US" sz="1400" dirty="0" smtClean="0"/>
          </a:p>
          <a:p>
            <a:pPr marL="6350" indent="0" defTabSz="233363">
              <a:spcBef>
                <a:spcPts val="0"/>
              </a:spcBef>
              <a:spcAft>
                <a:spcPts val="0"/>
              </a:spcAft>
              <a:buNone/>
            </a:pPr>
            <a:r>
              <a:rPr lang="en-US" sz="1400" dirty="0" smtClean="0"/>
              <a:t>	WITH </a:t>
            </a:r>
            <a:r>
              <a:rPr lang="en-US" sz="1400" dirty="0"/>
              <a:t>REPLICATION = </a:t>
            </a:r>
          </a:p>
          <a:p>
            <a:pPr marL="6350" indent="0" defTabSz="233363">
              <a:spcBef>
                <a:spcPts val="0"/>
              </a:spcBef>
              <a:spcAft>
                <a:spcPts val="0"/>
              </a:spcAft>
              <a:buNone/>
            </a:pPr>
            <a:r>
              <a:rPr lang="en-US" sz="1400" dirty="0" smtClean="0"/>
              <a:t>	{</a:t>
            </a:r>
            <a:r>
              <a:rPr lang="en-US" sz="1400" dirty="0"/>
              <a:t>'class': 'SimpleStrategy', 'replication_factor': 1</a:t>
            </a:r>
            <a:r>
              <a:rPr lang="en-US" sz="1400" dirty="0" smtClean="0"/>
              <a:t>};</a:t>
            </a:r>
            <a:endParaRPr lang="en-US" sz="1400" dirty="0"/>
          </a:p>
          <a:p>
            <a:pPr marL="6350" indent="0">
              <a:spcBef>
                <a:spcPts val="0"/>
              </a:spcBef>
              <a:spcAft>
                <a:spcPts val="0"/>
              </a:spcAft>
              <a:buNone/>
            </a:pPr>
            <a:r>
              <a:rPr lang="en-US" sz="1400" dirty="0"/>
              <a:t>USE ks_7445</a:t>
            </a:r>
            <a:r>
              <a:rPr lang="en-US" sz="1400" dirty="0" smtClean="0"/>
              <a:t>;</a:t>
            </a:r>
            <a:endParaRPr lang="en-US" sz="1400" dirty="0"/>
          </a:p>
          <a:p>
            <a:pPr marL="6350" indent="0">
              <a:spcBef>
                <a:spcPts val="0"/>
              </a:spcBef>
              <a:spcAft>
                <a:spcPts val="0"/>
              </a:spcAft>
              <a:buNone/>
            </a:pPr>
            <a:r>
              <a:rPr lang="en-US" sz="1400" dirty="0"/>
              <a:t>CREATE TABLE t1</a:t>
            </a:r>
          </a:p>
          <a:p>
            <a:pPr marL="6350" indent="0">
              <a:spcBef>
                <a:spcPts val="0"/>
              </a:spcBef>
              <a:spcAft>
                <a:spcPts val="0"/>
              </a:spcAft>
              <a:buNone/>
            </a:pPr>
            <a:r>
              <a:rPr lang="en-US" sz="1400" dirty="0"/>
              <a:t>   (</a:t>
            </a:r>
          </a:p>
          <a:p>
            <a:pPr marL="6350" indent="0">
              <a:spcBef>
                <a:spcPts val="0"/>
              </a:spcBef>
              <a:spcAft>
                <a:spcPts val="0"/>
              </a:spcAft>
              <a:buNone/>
            </a:pPr>
            <a:r>
              <a:rPr lang="en-US" sz="1400" dirty="0"/>
              <a:t>   col1               TEXT,</a:t>
            </a:r>
          </a:p>
          <a:p>
            <a:pPr marL="6350" indent="0">
              <a:spcBef>
                <a:spcPts val="0"/>
              </a:spcBef>
              <a:spcAft>
                <a:spcPts val="0"/>
              </a:spcAft>
              <a:buNone/>
            </a:pPr>
            <a:r>
              <a:rPr lang="en-US" sz="1400" dirty="0"/>
              <a:t>   col2               TEXT,</a:t>
            </a:r>
          </a:p>
          <a:p>
            <a:pPr marL="6350" indent="0">
              <a:spcBef>
                <a:spcPts val="0"/>
              </a:spcBef>
              <a:spcAft>
                <a:spcPts val="0"/>
              </a:spcAft>
              <a:buNone/>
            </a:pPr>
            <a:r>
              <a:rPr lang="en-US" sz="1400" dirty="0"/>
              <a:t>   col3               TEXT,</a:t>
            </a:r>
          </a:p>
          <a:p>
            <a:pPr marL="6350" indent="0">
              <a:spcBef>
                <a:spcPts val="0"/>
              </a:spcBef>
              <a:spcAft>
                <a:spcPts val="0"/>
              </a:spcAft>
              <a:buNone/>
            </a:pPr>
            <a:r>
              <a:rPr lang="en-US" sz="1400" dirty="0"/>
              <a:t>   col4               TEXT,</a:t>
            </a:r>
          </a:p>
          <a:p>
            <a:pPr marL="6350" indent="0">
              <a:spcBef>
                <a:spcPts val="0"/>
              </a:spcBef>
              <a:spcAft>
                <a:spcPts val="0"/>
              </a:spcAft>
              <a:buNone/>
            </a:pPr>
            <a:r>
              <a:rPr lang="en-US" sz="1400" dirty="0"/>
              <a:t>   col5               TEXT,</a:t>
            </a:r>
          </a:p>
          <a:p>
            <a:pPr marL="6350" indent="0">
              <a:spcBef>
                <a:spcPts val="0"/>
              </a:spcBef>
              <a:spcAft>
                <a:spcPts val="0"/>
              </a:spcAft>
              <a:buNone/>
            </a:pPr>
            <a:r>
              <a:rPr lang="en-US" sz="1400" dirty="0"/>
              <a:t>   col6               TEXT,</a:t>
            </a:r>
          </a:p>
          <a:p>
            <a:pPr marL="6350" indent="0">
              <a:spcBef>
                <a:spcPts val="0"/>
              </a:spcBef>
              <a:spcAft>
                <a:spcPts val="0"/>
              </a:spcAft>
              <a:buNone/>
            </a:pPr>
            <a:r>
              <a:rPr lang="en-US" sz="1400" dirty="0"/>
              <a:t>   col7               TEXT,</a:t>
            </a:r>
          </a:p>
          <a:p>
            <a:pPr marL="6350" indent="0">
              <a:spcBef>
                <a:spcPts val="0"/>
              </a:spcBef>
              <a:spcAft>
                <a:spcPts val="0"/>
              </a:spcAft>
              <a:buNone/>
            </a:pPr>
            <a:r>
              <a:rPr lang="en-US" sz="1400" dirty="0"/>
              <a:t>   col8               TEXT,</a:t>
            </a:r>
          </a:p>
          <a:p>
            <a:pPr marL="6350" indent="0">
              <a:spcBef>
                <a:spcPts val="0"/>
              </a:spcBef>
              <a:spcAft>
                <a:spcPts val="0"/>
              </a:spcAft>
              <a:buNone/>
            </a:pPr>
            <a:r>
              <a:rPr lang="en-US" sz="1400" dirty="0"/>
              <a:t>   col9               TEXT,</a:t>
            </a:r>
          </a:p>
          <a:p>
            <a:pPr marL="6350" indent="0">
              <a:spcBef>
                <a:spcPts val="0"/>
              </a:spcBef>
              <a:spcAft>
                <a:spcPts val="0"/>
              </a:spcAft>
              <a:buNone/>
            </a:pPr>
            <a:r>
              <a:rPr lang="en-US" sz="1400" dirty="0"/>
              <a:t>   col0               TEXT,</a:t>
            </a:r>
          </a:p>
          <a:p>
            <a:pPr marL="6350" indent="0">
              <a:spcBef>
                <a:spcPts val="0"/>
              </a:spcBef>
              <a:spcAft>
                <a:spcPts val="0"/>
              </a:spcAft>
              <a:buNone/>
            </a:pPr>
            <a:r>
              <a:rPr lang="en-US" sz="1400" dirty="0"/>
              <a:t>   PRIMARY KEY ((col1, col2)) </a:t>
            </a:r>
            <a:r>
              <a:rPr lang="en-US" sz="1400" dirty="0" smtClean="0"/>
              <a:t>);</a:t>
            </a:r>
            <a:endParaRPr lang="en-US" sz="1400" dirty="0"/>
          </a:p>
        </p:txBody>
      </p:sp>
      <p:sp>
        <p:nvSpPr>
          <p:cNvPr id="5" name="Slide Number Placeholder 4"/>
          <p:cNvSpPr>
            <a:spLocks noGrp="1"/>
          </p:cNvSpPr>
          <p:nvPr>
            <p:ph type="sldNum" sz="quarter" idx="11"/>
          </p:nvPr>
        </p:nvSpPr>
        <p:spPr/>
        <p:txBody>
          <a:bodyPr/>
          <a:lstStyle/>
          <a:p>
            <a:r>
              <a:rPr lang="en-US" dirty="0" smtClean="0"/>
              <a:t>000-DTSE-Search-7445-60-DM-</a:t>
            </a:r>
            <a:fld id="{5A6FB346-E907-314D-8DE1-ECD2B2B6AA1B}" type="slidenum">
              <a:rPr lang="uk-UA" smtClean="0"/>
              <a:pPr/>
              <a:t>3</a:t>
            </a:fld>
            <a:endParaRPr lang="uk-UA" dirty="0"/>
          </a:p>
        </p:txBody>
      </p:sp>
      <p:sp>
        <p:nvSpPr>
          <p:cNvPr id="6" name="Content Placeholder 3"/>
          <p:cNvSpPr txBox="1">
            <a:spLocks/>
          </p:cNvSpPr>
          <p:nvPr/>
        </p:nvSpPr>
        <p:spPr>
          <a:xfrm>
            <a:off x="4862726" y="1423095"/>
            <a:ext cx="4053849" cy="3200405"/>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a:spcBef>
                <a:spcPts val="0"/>
              </a:spcBef>
              <a:spcAft>
                <a:spcPts val="0"/>
              </a:spcAft>
              <a:buFont typeface="Arial"/>
              <a:buNone/>
            </a:pPr>
            <a:r>
              <a:rPr lang="en-US" sz="1400" dirty="0" smtClean="0"/>
              <a:t>INSERT INTO t1 </a:t>
            </a:r>
          </a:p>
          <a:p>
            <a:pPr marL="6350" indent="0">
              <a:spcBef>
                <a:spcPts val="0"/>
              </a:spcBef>
              <a:spcAft>
                <a:spcPts val="0"/>
              </a:spcAft>
              <a:buFont typeface="Arial"/>
              <a:buNone/>
            </a:pPr>
            <a:r>
              <a:rPr lang="en-US" sz="1400" dirty="0" smtClean="0"/>
              <a:t>   (col1, col2, col3, col4, col5,</a:t>
            </a:r>
          </a:p>
          <a:p>
            <a:pPr marL="6350" indent="0">
              <a:spcBef>
                <a:spcPts val="0"/>
              </a:spcBef>
              <a:spcAft>
                <a:spcPts val="0"/>
              </a:spcAft>
              <a:buFont typeface="Arial"/>
              <a:buNone/>
            </a:pPr>
            <a:r>
              <a:rPr lang="en-US" sz="1400" dirty="0" smtClean="0"/>
              <a:t>      col6, col7, col8, col9, col0)</a:t>
            </a:r>
          </a:p>
          <a:p>
            <a:pPr marL="6350" indent="0">
              <a:spcBef>
                <a:spcPts val="0"/>
              </a:spcBef>
              <a:spcAft>
                <a:spcPts val="0"/>
              </a:spcAft>
              <a:buFont typeface="Arial"/>
              <a:buNone/>
            </a:pPr>
            <a:r>
              <a:rPr lang="en-US" sz="1400" dirty="0" smtClean="0"/>
              <a:t>   VALUES ('</a:t>
            </a:r>
            <a:r>
              <a:rPr lang="en-US" sz="1400" dirty="0" err="1" smtClean="0"/>
              <a:t>aaa</a:t>
            </a:r>
            <a:r>
              <a:rPr lang="en-US" sz="1400" dirty="0" smtClean="0"/>
              <a:t>', '</a:t>
            </a:r>
            <a:r>
              <a:rPr lang="en-US" sz="1400" dirty="0" err="1" smtClean="0"/>
              <a:t>aaa</a:t>
            </a:r>
            <a:r>
              <a:rPr lang="en-US" sz="1400" dirty="0" smtClean="0"/>
              <a:t>', </a:t>
            </a:r>
            <a:r>
              <a:rPr lang="en-US" sz="1400" dirty="0" smtClean="0">
                <a:solidFill>
                  <a:srgbClr val="00B0F0"/>
                </a:solidFill>
              </a:rPr>
              <a:t>'Davie</a:t>
            </a:r>
            <a:r>
              <a:rPr lang="en-US" sz="1400" dirty="0" smtClean="0"/>
              <a:t>'    , '</a:t>
            </a:r>
            <a:r>
              <a:rPr lang="en-US" sz="1400" dirty="0" err="1" smtClean="0"/>
              <a:t>aaa</a:t>
            </a:r>
            <a:r>
              <a:rPr lang="en-US" sz="1400" dirty="0" smtClean="0"/>
              <a:t>', '</a:t>
            </a:r>
            <a:r>
              <a:rPr lang="en-US" sz="1400" dirty="0" err="1" smtClean="0"/>
              <a:t>aaa</a:t>
            </a:r>
            <a:r>
              <a:rPr lang="en-US" sz="1400" dirty="0" smtClean="0"/>
              <a:t>',</a:t>
            </a:r>
          </a:p>
          <a:p>
            <a:pPr marL="6350" indent="0">
              <a:spcBef>
                <a:spcPts val="0"/>
              </a:spcBef>
              <a:spcAft>
                <a:spcPts val="0"/>
              </a:spcAft>
              <a:buFont typeface="Arial"/>
              <a:buNone/>
            </a:pPr>
            <a:r>
              <a:rPr lang="en-US" sz="1400" dirty="0" smtClean="0"/>
              <a:t>      '</a:t>
            </a:r>
            <a:r>
              <a:rPr lang="en-US" sz="1400" dirty="0" err="1" smtClean="0"/>
              <a:t>aaa</a:t>
            </a:r>
            <a:r>
              <a:rPr lang="en-US" sz="1400" dirty="0" smtClean="0"/>
              <a:t>', '</a:t>
            </a:r>
            <a:r>
              <a:rPr lang="en-US" sz="1400" dirty="0" err="1" smtClean="0"/>
              <a:t>aaa</a:t>
            </a:r>
            <a:r>
              <a:rPr lang="en-US" sz="1400" dirty="0" smtClean="0"/>
              <a:t>', '</a:t>
            </a:r>
            <a:r>
              <a:rPr lang="en-US" sz="1400" dirty="0" err="1" smtClean="0"/>
              <a:t>aaa</a:t>
            </a:r>
            <a:r>
              <a:rPr lang="en-US" sz="1400" dirty="0" smtClean="0"/>
              <a:t>', '</a:t>
            </a:r>
            <a:r>
              <a:rPr lang="en-US" sz="1400" dirty="0" err="1" smtClean="0"/>
              <a:t>aaa</a:t>
            </a:r>
            <a:r>
              <a:rPr lang="en-US" sz="1400" dirty="0" smtClean="0"/>
              <a:t>', '</a:t>
            </a:r>
            <a:r>
              <a:rPr lang="en-US" sz="1400" dirty="0" err="1" smtClean="0"/>
              <a:t>aaa</a:t>
            </a:r>
            <a:r>
              <a:rPr lang="en-US" sz="1400" dirty="0" smtClean="0"/>
              <a:t>');</a:t>
            </a:r>
          </a:p>
          <a:p>
            <a:pPr marL="6350" indent="0">
              <a:spcBef>
                <a:spcPts val="0"/>
              </a:spcBef>
              <a:spcAft>
                <a:spcPts val="0"/>
              </a:spcAft>
              <a:buFont typeface="Arial"/>
              <a:buNone/>
            </a:pPr>
            <a:r>
              <a:rPr lang="en-US" sz="1400" dirty="0" smtClean="0"/>
              <a:t> </a:t>
            </a:r>
          </a:p>
          <a:p>
            <a:pPr marL="6350" indent="0">
              <a:spcBef>
                <a:spcPts val="0"/>
              </a:spcBef>
              <a:spcAft>
                <a:spcPts val="0"/>
              </a:spcAft>
              <a:buFont typeface="Arial"/>
              <a:buNone/>
            </a:pPr>
            <a:r>
              <a:rPr lang="en-US" sz="1400" dirty="0" smtClean="0"/>
              <a:t>   VALUES ('</a:t>
            </a:r>
            <a:r>
              <a:rPr lang="en-US" sz="1400" dirty="0" err="1" smtClean="0"/>
              <a:t>bbb</a:t>
            </a:r>
            <a:r>
              <a:rPr lang="en-US" sz="1400" dirty="0" smtClean="0"/>
              <a:t>', '</a:t>
            </a:r>
            <a:r>
              <a:rPr lang="en-US" sz="1400" dirty="0" err="1" smtClean="0"/>
              <a:t>bbb</a:t>
            </a:r>
            <a:r>
              <a:rPr lang="en-US" sz="1400" dirty="0" smtClean="0"/>
              <a:t>', </a:t>
            </a:r>
            <a:r>
              <a:rPr lang="en-US" sz="1400" dirty="0" smtClean="0">
                <a:solidFill>
                  <a:srgbClr val="00B0F0"/>
                </a:solidFill>
              </a:rPr>
              <a:t>'Elizabeth</a:t>
            </a:r>
            <a:r>
              <a:rPr lang="en-US" sz="1400" dirty="0" smtClean="0"/>
              <a:t>', '</a:t>
            </a:r>
            <a:r>
              <a:rPr lang="en-US" sz="1400" dirty="0" err="1" smtClean="0"/>
              <a:t>bbb</a:t>
            </a:r>
            <a:r>
              <a:rPr lang="en-US" sz="1400" dirty="0" smtClean="0"/>
              <a:t>', '</a:t>
            </a:r>
            <a:r>
              <a:rPr lang="en-US" sz="1400" dirty="0" err="1" smtClean="0"/>
              <a:t>bbb</a:t>
            </a:r>
            <a:r>
              <a:rPr lang="en-US" sz="1400" dirty="0" smtClean="0"/>
              <a:t>',</a:t>
            </a:r>
          </a:p>
          <a:p>
            <a:pPr marL="6350" indent="0">
              <a:spcBef>
                <a:spcPts val="0"/>
              </a:spcBef>
              <a:spcAft>
                <a:spcPts val="0"/>
              </a:spcAft>
              <a:buFont typeface="Arial"/>
              <a:buNone/>
            </a:pPr>
            <a:r>
              <a:rPr lang="en-US" sz="1400" dirty="0" smtClean="0"/>
              <a:t>      '</a:t>
            </a:r>
            <a:r>
              <a:rPr lang="en-US" sz="1400" dirty="0" err="1" smtClean="0"/>
              <a:t>bbb</a:t>
            </a:r>
            <a:r>
              <a:rPr lang="en-US" sz="1400" dirty="0" smtClean="0"/>
              <a:t>', '</a:t>
            </a:r>
            <a:r>
              <a:rPr lang="en-US" sz="1400" dirty="0" err="1" smtClean="0"/>
              <a:t>bbb</a:t>
            </a:r>
            <a:r>
              <a:rPr lang="en-US" sz="1400" dirty="0" smtClean="0"/>
              <a:t>', '</a:t>
            </a:r>
            <a:r>
              <a:rPr lang="en-US" sz="1400" dirty="0" err="1" smtClean="0"/>
              <a:t>bbb</a:t>
            </a:r>
            <a:r>
              <a:rPr lang="en-US" sz="1400" dirty="0" smtClean="0"/>
              <a:t>', '</a:t>
            </a:r>
            <a:r>
              <a:rPr lang="en-US" sz="1400" dirty="0" err="1" smtClean="0"/>
              <a:t>bbb</a:t>
            </a:r>
            <a:r>
              <a:rPr lang="en-US" sz="1400" dirty="0" smtClean="0"/>
              <a:t>', '</a:t>
            </a:r>
            <a:r>
              <a:rPr lang="en-US" sz="1400" dirty="0" err="1" smtClean="0"/>
              <a:t>bbb</a:t>
            </a:r>
            <a:r>
              <a:rPr lang="en-US" sz="1400" dirty="0" smtClean="0"/>
              <a:t>');</a:t>
            </a:r>
          </a:p>
          <a:p>
            <a:pPr marL="6350" indent="0">
              <a:spcBef>
                <a:spcPts val="0"/>
              </a:spcBef>
              <a:spcAft>
                <a:spcPts val="0"/>
              </a:spcAft>
              <a:buFont typeface="Arial"/>
              <a:buNone/>
            </a:pPr>
            <a:endParaRPr lang="en-US" sz="1400" dirty="0" smtClean="0"/>
          </a:p>
          <a:p>
            <a:pPr marL="6350" indent="0">
              <a:spcBef>
                <a:spcPts val="0"/>
              </a:spcBef>
              <a:spcAft>
                <a:spcPts val="0"/>
              </a:spcAft>
              <a:buFont typeface="Arial"/>
              <a:buNone/>
            </a:pPr>
            <a:r>
              <a:rPr lang="en-US" sz="1400" dirty="0" smtClean="0"/>
              <a:t>CREATE SEARCH INDEX ON t1 </a:t>
            </a:r>
          </a:p>
          <a:p>
            <a:pPr marL="6350" indent="0">
              <a:spcBef>
                <a:spcPts val="0"/>
              </a:spcBef>
              <a:spcAft>
                <a:spcPts val="0"/>
              </a:spcAft>
              <a:buFont typeface="Arial"/>
              <a:buNone/>
            </a:pPr>
            <a:r>
              <a:rPr lang="en-US" sz="1400" dirty="0" smtClean="0"/>
              <a:t>WITH COLUMNS col1, </a:t>
            </a:r>
          </a:p>
          <a:p>
            <a:pPr marL="6350" indent="0">
              <a:spcBef>
                <a:spcPts val="0"/>
              </a:spcBef>
              <a:spcAft>
                <a:spcPts val="0"/>
              </a:spcAft>
              <a:buFont typeface="Arial"/>
              <a:buNone/>
            </a:pPr>
            <a:r>
              <a:rPr lang="en-US" sz="1400" dirty="0" smtClean="0"/>
              <a:t>   * { excluded : true };</a:t>
            </a:r>
          </a:p>
          <a:p>
            <a:pPr marL="6350" indent="0">
              <a:spcBef>
                <a:spcPts val="0"/>
              </a:spcBef>
              <a:spcAft>
                <a:spcPts val="0"/>
              </a:spcAft>
              <a:buFont typeface="Arial"/>
              <a:buNone/>
            </a:pPr>
            <a:endParaRPr lang="en-US" sz="14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9536" y="489645"/>
            <a:ext cx="835025"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4783426" y="4081133"/>
            <a:ext cx="4151497" cy="144027"/>
          </a:xfrm>
          <a:prstGeom prst="rect">
            <a:avLst/>
          </a:prstGeom>
          <a:solidFill>
            <a:schemeClr val="bg1">
              <a:lumMod val="9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1966" y="3626096"/>
            <a:ext cx="841375"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26410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LuKE</a:t>
            </a:r>
            <a:r>
              <a:rPr lang="en-US" dirty="0" smtClean="0"/>
              <a:t>: (display schema)</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000-DTSE-Search-7445-60-DM-</a:t>
            </a:r>
            <a:fld id="{5A6FB346-E907-314D-8DE1-ECD2B2B6AA1B}" type="slidenum">
              <a:rPr lang="uk-UA" smtClean="0"/>
              <a:pPr/>
              <a:t>30</a:t>
            </a:fld>
            <a:endParaRPr lang="uk-UA"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3036" y="205736"/>
            <a:ext cx="4232275" cy="448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3"/>
          <p:cNvSpPr>
            <a:spLocks noGrp="1"/>
          </p:cNvSpPr>
          <p:nvPr>
            <p:ph sz="quarter" idx="16"/>
          </p:nvPr>
        </p:nvSpPr>
        <p:spPr>
          <a:xfrm>
            <a:off x="299406" y="1060057"/>
            <a:ext cx="2573268" cy="3144470"/>
          </a:xfrm>
        </p:spPr>
        <p:txBody>
          <a:bodyPr/>
          <a:lstStyle/>
          <a:p>
            <a:r>
              <a:rPr lang="en-US" dirty="0" err="1" smtClean="0"/>
              <a:t>docValues</a:t>
            </a:r>
            <a:r>
              <a:rPr lang="en-US" dirty="0" smtClean="0"/>
              <a:t> is particularly troublesome (many field types do not support it)</a:t>
            </a:r>
          </a:p>
          <a:p>
            <a:r>
              <a:rPr lang="en-US" dirty="0" err="1" smtClean="0"/>
              <a:t>fieldType</a:t>
            </a:r>
            <a:r>
              <a:rPr lang="en-US" dirty="0" smtClean="0"/>
              <a:t> -&gt; field </a:t>
            </a:r>
          </a:p>
          <a:p>
            <a:pPr lvl="1"/>
            <a:r>
              <a:rPr lang="en-US" dirty="0" smtClean="0"/>
              <a:t>Also properties related; Inheritance did it push forward (can it) </a:t>
            </a:r>
            <a:endParaRPr lang="en-US" dirty="0"/>
          </a:p>
        </p:txBody>
      </p:sp>
    </p:spTree>
    <p:extLst>
      <p:ext uri="{BB962C8B-B14F-4D97-AF65-F5344CB8AC3E}">
        <p14:creationId xmlns:p14="http://schemas.microsoft.com/office/powerpoint/2010/main" val="8992689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smtClean="0"/>
              <a:t>dsetool</a:t>
            </a:r>
            <a:endParaRPr lang="en-US" dirty="0"/>
          </a:p>
        </p:txBody>
      </p:sp>
      <p:sp>
        <p:nvSpPr>
          <p:cNvPr id="3" name="Date Placeholder 2"/>
          <p:cNvSpPr>
            <a:spLocks noGrp="1"/>
          </p:cNvSpPr>
          <p:nvPr>
            <p:ph type="dt" sz="half" idx="17"/>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000-DTSE-Search-7445-60-DM-</a:t>
            </a:r>
            <a:fld id="{5A6FB346-E907-314D-8DE1-ECD2B2B6AA1B}" type="slidenum">
              <a:rPr lang="uk-UA" smtClean="0"/>
              <a:pPr/>
              <a:t>31</a:t>
            </a:fld>
            <a:endParaRPr lang="uk-UA"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6706" y="79922"/>
            <a:ext cx="614896" cy="77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2"/>
          <p:cNvSpPr txBox="1">
            <a:spLocks/>
          </p:cNvSpPr>
          <p:nvPr/>
        </p:nvSpPr>
        <p:spPr>
          <a:xfrm>
            <a:off x="4501555" y="296994"/>
            <a:ext cx="3516803" cy="3476572"/>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27013" indent="-227013">
              <a:buFont typeface="Arial" pitchFamily="34" charset="0"/>
              <a:buChar char="•"/>
            </a:pPr>
            <a:r>
              <a:rPr lang="en-US" sz="1800" dirty="0" err="1" smtClean="0"/>
              <a:t>nodetool</a:t>
            </a:r>
            <a:endParaRPr lang="en-US" sz="1800" dirty="0" smtClean="0"/>
          </a:p>
          <a:p>
            <a:endParaRPr lang="en-US" sz="1800" dirty="0" smtClean="0"/>
          </a:p>
          <a:p>
            <a:pPr marL="227013" indent="-227013">
              <a:buFont typeface="Arial" pitchFamily="34" charset="0"/>
              <a:buChar char="•"/>
            </a:pPr>
            <a:r>
              <a:rPr lang="en-US" sz="1800" dirty="0" err="1" smtClean="0"/>
              <a:t>dsetool</a:t>
            </a:r>
            <a:r>
              <a:rPr lang="en-US" sz="1800" dirty="0" smtClean="0"/>
              <a:t> ( --help)</a:t>
            </a:r>
          </a:p>
          <a:p>
            <a:pPr marL="227013" lvl="3" indent="-227013">
              <a:buFont typeface="Arial" pitchFamily="34" charset="0"/>
              <a:buChar char="•"/>
            </a:pPr>
            <a:endParaRPr lang="en-US" sz="1800" dirty="0"/>
          </a:p>
          <a:p>
            <a:pPr marL="227013" indent="-227013">
              <a:buFont typeface="Arial" pitchFamily="34" charset="0"/>
              <a:buChar char="•"/>
            </a:pPr>
            <a:endParaRPr lang="en-US" sz="1600" dirty="0"/>
          </a:p>
        </p:txBody>
      </p:sp>
      <p:sp>
        <p:nvSpPr>
          <p:cNvPr id="7" name="TextBox 6"/>
          <p:cNvSpPr txBox="1"/>
          <p:nvPr/>
        </p:nvSpPr>
        <p:spPr>
          <a:xfrm>
            <a:off x="4709565" y="1158478"/>
            <a:ext cx="2849178" cy="3785652"/>
          </a:xfrm>
          <a:prstGeom prst="rect">
            <a:avLst/>
          </a:prstGeom>
          <a:noFill/>
        </p:spPr>
        <p:txBody>
          <a:bodyPr wrap="none" rtlCol="0">
            <a:spAutoFit/>
          </a:bodyPr>
          <a:lstStyle/>
          <a:p>
            <a:pPr marL="227013" indent="-227013">
              <a:buFont typeface="Arial" pitchFamily="34" charset="0"/>
              <a:buChar char="•"/>
            </a:pPr>
            <a:r>
              <a:rPr lang="en-US" sz="1600" dirty="0" smtClean="0"/>
              <a:t>180+ lines, many functions</a:t>
            </a:r>
          </a:p>
          <a:p>
            <a:pPr marL="227013" indent="-227013">
              <a:buFont typeface="Arial" pitchFamily="34" charset="0"/>
              <a:buChar char="•"/>
            </a:pPr>
            <a:r>
              <a:rPr lang="en-US" sz="1600" dirty="0" err="1" smtClean="0">
                <a:solidFill>
                  <a:srgbClr val="00B0F0"/>
                </a:solidFill>
              </a:rPr>
              <a:t>core_indexing_status</a:t>
            </a:r>
            <a:endParaRPr lang="en-US" sz="1600" dirty="0" smtClean="0">
              <a:solidFill>
                <a:srgbClr val="00B0F0"/>
              </a:solidFill>
            </a:endParaRPr>
          </a:p>
          <a:p>
            <a:pPr marL="227013" indent="-227013">
              <a:buFont typeface="Arial" pitchFamily="34" charset="0"/>
              <a:buChar char="•"/>
            </a:pPr>
            <a:r>
              <a:rPr lang="en-US" sz="1600" dirty="0" err="1" smtClean="0"/>
              <a:t>create_core</a:t>
            </a:r>
            <a:endParaRPr lang="en-US" sz="1600" dirty="0" smtClean="0"/>
          </a:p>
          <a:p>
            <a:pPr marL="227013" indent="-227013">
              <a:buFont typeface="Arial" pitchFamily="34" charset="0"/>
              <a:buChar char="•"/>
            </a:pPr>
            <a:r>
              <a:rPr lang="en-US" sz="1600" dirty="0" err="1" smtClean="0">
                <a:solidFill>
                  <a:schemeClr val="tx1"/>
                </a:solidFill>
              </a:rPr>
              <a:t>get_core_config</a:t>
            </a:r>
            <a:endParaRPr lang="en-US" sz="1600" dirty="0" smtClean="0">
              <a:solidFill>
                <a:schemeClr val="tx1"/>
              </a:solidFill>
            </a:endParaRPr>
          </a:p>
          <a:p>
            <a:pPr marL="227013" indent="-227013">
              <a:buFont typeface="Arial" pitchFamily="34" charset="0"/>
              <a:buChar char="•"/>
            </a:pPr>
            <a:r>
              <a:rPr lang="en-US" sz="1600" dirty="0" err="1" smtClean="0">
                <a:solidFill>
                  <a:schemeClr val="tx1"/>
                </a:solidFill>
              </a:rPr>
              <a:t>get_core_schema</a:t>
            </a:r>
            <a:endParaRPr lang="en-US" sz="1600" dirty="0" smtClean="0">
              <a:solidFill>
                <a:schemeClr val="tx1"/>
              </a:solidFill>
            </a:endParaRPr>
          </a:p>
          <a:p>
            <a:pPr marL="227013" indent="-227013">
              <a:buFont typeface="Arial" pitchFamily="34" charset="0"/>
              <a:buChar char="•"/>
            </a:pPr>
            <a:r>
              <a:rPr lang="en-US" sz="1600" dirty="0" err="1" smtClean="0">
                <a:solidFill>
                  <a:srgbClr val="00B0F0"/>
                </a:solidFill>
              </a:rPr>
              <a:t>index_checks</a:t>
            </a:r>
            <a:endParaRPr lang="en-US" sz="1600" dirty="0" smtClean="0">
              <a:solidFill>
                <a:srgbClr val="00B0F0"/>
              </a:solidFill>
            </a:endParaRPr>
          </a:p>
          <a:p>
            <a:pPr marL="227013" indent="-227013">
              <a:buFont typeface="Arial" pitchFamily="34" charset="0"/>
              <a:buChar char="•"/>
            </a:pPr>
            <a:r>
              <a:rPr lang="en-US" sz="1600" dirty="0" err="1" smtClean="0"/>
              <a:t>infer_solr_schema</a:t>
            </a:r>
            <a:endParaRPr lang="en-US" sz="1600" dirty="0" smtClean="0"/>
          </a:p>
          <a:p>
            <a:pPr marL="227013" indent="-227013">
              <a:buFont typeface="Arial" pitchFamily="34" charset="0"/>
              <a:buChar char="•"/>
            </a:pPr>
            <a:r>
              <a:rPr lang="en-US" sz="1600" dirty="0" err="1" smtClean="0">
                <a:solidFill>
                  <a:srgbClr val="00B0F0"/>
                </a:solidFill>
              </a:rPr>
              <a:t>list_index_files</a:t>
            </a:r>
            <a:endParaRPr lang="en-US" sz="1600" dirty="0" smtClean="0">
              <a:solidFill>
                <a:srgbClr val="00B0F0"/>
              </a:solidFill>
            </a:endParaRPr>
          </a:p>
          <a:p>
            <a:pPr marL="227013" indent="-227013">
              <a:buFont typeface="Arial" pitchFamily="34" charset="0"/>
              <a:buChar char="•"/>
            </a:pPr>
            <a:r>
              <a:rPr lang="en-US" sz="1600" dirty="0" err="1" smtClean="0">
                <a:solidFill>
                  <a:srgbClr val="FFC000"/>
                </a:solidFill>
              </a:rPr>
              <a:t>perf</a:t>
            </a:r>
            <a:endParaRPr lang="en-US" sz="1600" dirty="0" smtClean="0">
              <a:solidFill>
                <a:srgbClr val="FFC000"/>
              </a:solidFill>
            </a:endParaRPr>
          </a:p>
          <a:p>
            <a:pPr marL="227013" indent="-227013">
              <a:buFont typeface="Arial" pitchFamily="34" charset="0"/>
              <a:buChar char="•"/>
            </a:pPr>
            <a:r>
              <a:rPr lang="en-US" sz="1600" dirty="0" err="1" smtClean="0"/>
              <a:t>rebuild_indexes</a:t>
            </a:r>
            <a:endParaRPr lang="en-US" sz="1600" dirty="0" smtClean="0"/>
          </a:p>
          <a:p>
            <a:pPr marL="227013" indent="-227013">
              <a:buFont typeface="Arial" pitchFamily="34" charset="0"/>
              <a:buChar char="•"/>
            </a:pPr>
            <a:r>
              <a:rPr lang="en-US" sz="1600" dirty="0" err="1" smtClean="0"/>
              <a:t>rebuild_core</a:t>
            </a:r>
            <a:endParaRPr lang="en-US" sz="1600" dirty="0" smtClean="0"/>
          </a:p>
          <a:p>
            <a:pPr marL="227013" indent="-227013">
              <a:buFont typeface="Arial" pitchFamily="34" charset="0"/>
              <a:buChar char="•"/>
            </a:pPr>
            <a:r>
              <a:rPr lang="en-US" sz="1600" dirty="0" err="1" smtClean="0">
                <a:solidFill>
                  <a:srgbClr val="00B0F0"/>
                </a:solidFill>
              </a:rPr>
              <a:t>stop_core_reindex</a:t>
            </a:r>
            <a:endParaRPr lang="en-US" sz="1600" dirty="0" smtClean="0">
              <a:solidFill>
                <a:srgbClr val="00B0F0"/>
              </a:solidFill>
            </a:endParaRPr>
          </a:p>
          <a:p>
            <a:pPr marL="227013" indent="-227013">
              <a:buFont typeface="Arial" pitchFamily="34" charset="0"/>
              <a:buChar char="•"/>
            </a:pPr>
            <a:r>
              <a:rPr lang="en-US" sz="1600" dirty="0" err="1" smtClean="0"/>
              <a:t>unload_core</a:t>
            </a:r>
            <a:endParaRPr lang="en-US" sz="1600" dirty="0" smtClean="0"/>
          </a:p>
          <a:p>
            <a:pPr marL="227013" indent="-227013">
              <a:buFont typeface="Arial" pitchFamily="34" charset="0"/>
              <a:buChar char="•"/>
            </a:pPr>
            <a:r>
              <a:rPr lang="en-US" sz="1600" dirty="0" err="1" smtClean="0"/>
              <a:t>upgrade_index_files</a:t>
            </a:r>
            <a:endParaRPr lang="en-US" sz="1600" dirty="0" smtClean="0"/>
          </a:p>
          <a:p>
            <a:pPr marL="227013" indent="-227013">
              <a:buFont typeface="Arial" pitchFamily="34" charset="0"/>
              <a:buChar char="•"/>
            </a:pPr>
            <a:r>
              <a:rPr lang="en-US" sz="1600" dirty="0" err="1" smtClean="0">
                <a:solidFill>
                  <a:srgbClr val="00B0F0"/>
                </a:solidFill>
              </a:rPr>
              <a:t>write_resource</a:t>
            </a:r>
            <a:endParaRPr lang="en-US" sz="1600" dirty="0" smtClean="0">
              <a:solidFill>
                <a:srgbClr val="00B0F0"/>
              </a:solidFill>
            </a:endParaRP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6527">
            <a:off x="6925954" y="1649413"/>
            <a:ext cx="744537" cy="61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7282993" y="2357700"/>
            <a:ext cx="1470729" cy="461665"/>
          </a:xfrm>
          <a:prstGeom prst="rect">
            <a:avLst/>
          </a:prstGeom>
          <a:noFill/>
        </p:spPr>
        <p:txBody>
          <a:bodyPr wrap="square" rtlCol="0">
            <a:spAutoFit/>
          </a:bodyPr>
          <a:lstStyle/>
          <a:p>
            <a:r>
              <a:rPr lang="en-US" sz="1200" b="1" dirty="0" smtClean="0"/>
              <a:t>DESCRIBE SEARCH INDEX</a:t>
            </a:r>
          </a:p>
        </p:txBody>
      </p:sp>
      <p:pic>
        <p:nvPicPr>
          <p:cNvPr id="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565518" flipV="1">
            <a:off x="6661370" y="3553505"/>
            <a:ext cx="597636" cy="440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302744">
            <a:off x="6820870" y="2567760"/>
            <a:ext cx="450973" cy="229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7203652" y="3151658"/>
            <a:ext cx="1470729" cy="646331"/>
          </a:xfrm>
          <a:prstGeom prst="rect">
            <a:avLst/>
          </a:prstGeom>
          <a:noFill/>
        </p:spPr>
        <p:txBody>
          <a:bodyPr wrap="square" rtlCol="0">
            <a:spAutoFit/>
          </a:bodyPr>
          <a:lstStyle/>
          <a:p>
            <a:r>
              <a:rPr lang="en-US" sz="1200" b="1" dirty="0" smtClean="0"/>
              <a:t>RELOAD | REBUILD SEARCH INDEX</a:t>
            </a:r>
          </a:p>
        </p:txBody>
      </p:sp>
    </p:spTree>
    <p:extLst>
      <p:ext uri="{BB962C8B-B14F-4D97-AF65-F5344CB8AC3E}">
        <p14:creationId xmlns:p14="http://schemas.microsoft.com/office/powerpoint/2010/main" val="29876392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dsetool</a:t>
            </a:r>
            <a:r>
              <a:rPr lang="en-US" dirty="0" smtClean="0"/>
              <a:t> </a:t>
            </a:r>
            <a:r>
              <a:rPr lang="en-US" dirty="0" err="1" smtClean="0"/>
              <a:t>core_indexing_status</a:t>
            </a:r>
            <a:r>
              <a:rPr lang="en-US" dirty="0" smtClean="0"/>
              <a:t> </a:t>
            </a:r>
            <a:r>
              <a:rPr lang="en-US" dirty="0" err="1" smtClean="0">
                <a:solidFill>
                  <a:srgbClr val="FF0000"/>
                </a:solidFill>
              </a:rPr>
              <a:t>ks.tab</a:t>
            </a:r>
            <a:r>
              <a:rPr lang="en-US" dirty="0" smtClean="0"/>
              <a:t> </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000-DTSE-Search-7445-60-DM-</a:t>
            </a:r>
            <a:fld id="{5A6FB346-E907-314D-8DE1-ECD2B2B6AA1B}" type="slidenum">
              <a:rPr lang="uk-UA" smtClean="0"/>
              <a:pPr/>
              <a:t>32</a:t>
            </a:fld>
            <a:endParaRPr lang="uk-UA"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368" y="1277502"/>
            <a:ext cx="4813687" cy="187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67242" y="3693804"/>
            <a:ext cx="7922362" cy="461665"/>
          </a:xfrm>
          <a:prstGeom prst="rect">
            <a:avLst/>
          </a:prstGeom>
          <a:noFill/>
        </p:spPr>
        <p:txBody>
          <a:bodyPr wrap="none" rtlCol="0">
            <a:spAutoFit/>
          </a:bodyPr>
          <a:lstStyle/>
          <a:p>
            <a:r>
              <a:rPr lang="en-US" sz="1200" dirty="0" smtClean="0">
                <a:hlinkClick r:id="rId4"/>
              </a:rPr>
              <a:t>https</a:t>
            </a:r>
            <a:r>
              <a:rPr lang="en-US" sz="1200" dirty="0">
                <a:hlinkClick r:id="rId4"/>
              </a:rPr>
              <a:t>://</a:t>
            </a:r>
            <a:r>
              <a:rPr lang="en-US" sz="1200" dirty="0" smtClean="0">
                <a:hlinkClick r:id="rId4"/>
              </a:rPr>
              <a:t>docs.datastax.com/en/dse/6.0/dse-dev/datastax_enterprise/tools/dsetool/dsetool.html</a:t>
            </a:r>
            <a:endParaRPr lang="en-US" sz="1200" dirty="0" smtClean="0"/>
          </a:p>
          <a:p>
            <a:r>
              <a:rPr lang="en-US" sz="1200" dirty="0"/>
              <a:t>https://docs.datastax.com/en/dse/6.0/dse-dev/datastax_enterprise/tools/dsetool/dsetoolCore_indexing_status.html</a:t>
            </a:r>
          </a:p>
        </p:txBody>
      </p:sp>
      <p:sp>
        <p:nvSpPr>
          <p:cNvPr id="4" name="Rectangle 3"/>
          <p:cNvSpPr/>
          <p:nvPr/>
        </p:nvSpPr>
        <p:spPr>
          <a:xfrm>
            <a:off x="667241" y="3316624"/>
            <a:ext cx="5854939" cy="338554"/>
          </a:xfrm>
          <a:prstGeom prst="rect">
            <a:avLst/>
          </a:prstGeom>
        </p:spPr>
        <p:txBody>
          <a:bodyPr wrap="square">
            <a:spAutoFit/>
          </a:bodyPr>
          <a:lstStyle/>
          <a:p>
            <a:r>
              <a:rPr lang="en-US" sz="1600" dirty="0" smtClean="0"/>
              <a:t>Expect all lowercase identifiers for (</a:t>
            </a:r>
            <a:r>
              <a:rPr lang="en-US" sz="1600" dirty="0" err="1" smtClean="0"/>
              <a:t>Lucene</a:t>
            </a:r>
            <a:r>
              <a:rPr lang="en-US" sz="1600" dirty="0" smtClean="0"/>
              <a:t>/DSE Search) !</a:t>
            </a:r>
            <a:endParaRPr lang="en-US" sz="1600" dirty="0"/>
          </a:p>
        </p:txBody>
      </p:sp>
    </p:spTree>
    <p:extLst>
      <p:ext uri="{BB962C8B-B14F-4D97-AF65-F5344CB8AC3E}">
        <p14:creationId xmlns:p14="http://schemas.microsoft.com/office/powerpoint/2010/main" val="9969523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dsetool</a:t>
            </a:r>
            <a:r>
              <a:rPr lang="en-US" dirty="0" smtClean="0"/>
              <a:t> </a:t>
            </a:r>
            <a:r>
              <a:rPr lang="en-US" dirty="0" err="1" smtClean="0"/>
              <a:t>index_checks</a:t>
            </a:r>
            <a:r>
              <a:rPr lang="en-US" dirty="0" smtClean="0"/>
              <a:t> </a:t>
            </a:r>
            <a:r>
              <a:rPr lang="en-US" dirty="0" err="1" smtClean="0">
                <a:solidFill>
                  <a:srgbClr val="FF0000"/>
                </a:solidFill>
              </a:rPr>
              <a:t>ks.tab</a:t>
            </a:r>
            <a:endParaRPr lang="en-US" dirty="0">
              <a:solidFill>
                <a:srgbClr val="FF0000"/>
              </a:solidFill>
            </a:endParaRPr>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000-DTSE-Search-7445-60-DM-</a:t>
            </a:r>
            <a:fld id="{5A6FB346-E907-314D-8DE1-ECD2B2B6AA1B}" type="slidenum">
              <a:rPr lang="uk-UA" smtClean="0"/>
              <a:pPr/>
              <a:t>33</a:t>
            </a:fld>
            <a:endParaRPr lang="uk-UA" dirty="0"/>
          </a:p>
        </p:txBody>
      </p:sp>
      <p:sp>
        <p:nvSpPr>
          <p:cNvPr id="7" name="Content Placeholder 3"/>
          <p:cNvSpPr>
            <a:spLocks noGrp="1"/>
          </p:cNvSpPr>
          <p:nvPr>
            <p:ph sz="quarter" idx="16"/>
          </p:nvPr>
        </p:nvSpPr>
        <p:spPr>
          <a:xfrm>
            <a:off x="357444" y="845002"/>
            <a:ext cx="3850414" cy="2718265"/>
          </a:xfrm>
        </p:spPr>
        <p:txBody>
          <a:bodyPr/>
          <a:lstStyle/>
          <a:p>
            <a:pPr marL="6350" indent="0">
              <a:spcBef>
                <a:spcPts val="0"/>
              </a:spcBef>
              <a:spcAft>
                <a:spcPts val="0"/>
              </a:spcAft>
              <a:buNone/>
            </a:pPr>
            <a:r>
              <a:rPr lang="en-US" sz="1400" dirty="0" err="1"/>
              <a:t>dsetool</a:t>
            </a:r>
            <a:r>
              <a:rPr lang="en-US" sz="1400" dirty="0"/>
              <a:t> </a:t>
            </a:r>
            <a:r>
              <a:rPr lang="en-US" sz="1400" dirty="0" err="1"/>
              <a:t>index_checks</a:t>
            </a:r>
            <a:r>
              <a:rPr lang="en-US" sz="1400" dirty="0"/>
              <a:t> ks_7445.t1</a:t>
            </a:r>
          </a:p>
          <a:p>
            <a:pPr marL="6350" indent="0">
              <a:spcBef>
                <a:spcPts val="0"/>
              </a:spcBef>
              <a:spcAft>
                <a:spcPts val="0"/>
              </a:spcAft>
              <a:buNone/>
            </a:pPr>
            <a:endParaRPr lang="en-US" sz="1400" dirty="0"/>
          </a:p>
          <a:p>
            <a:pPr marL="6350" indent="0">
              <a:spcBef>
                <a:spcPts val="0"/>
              </a:spcBef>
              <a:spcAft>
                <a:spcPts val="0"/>
              </a:spcAft>
              <a:buNone/>
            </a:pPr>
            <a:r>
              <a:rPr lang="en-US" sz="1400" dirty="0"/>
              <a:t>LUKE handler info:</a:t>
            </a:r>
          </a:p>
          <a:p>
            <a:pPr marL="6350" indent="0">
              <a:spcBef>
                <a:spcPts val="0"/>
              </a:spcBef>
              <a:spcAft>
                <a:spcPts val="0"/>
              </a:spcAft>
              <a:buNone/>
            </a:pPr>
            <a:r>
              <a:rPr lang="en-US" sz="1400" dirty="0"/>
              <a:t>------------------</a:t>
            </a:r>
          </a:p>
          <a:p>
            <a:pPr marL="6350" indent="0">
              <a:spcBef>
                <a:spcPts val="0"/>
              </a:spcBef>
              <a:spcAft>
                <a:spcPts val="0"/>
              </a:spcAft>
              <a:buNone/>
            </a:pPr>
            <a:r>
              <a:rPr lang="en-US" sz="1400" dirty="0"/>
              <a:t>numDocs:11</a:t>
            </a:r>
          </a:p>
          <a:p>
            <a:pPr marL="6350" indent="0">
              <a:spcBef>
                <a:spcPts val="0"/>
              </a:spcBef>
              <a:spcAft>
                <a:spcPts val="0"/>
              </a:spcAft>
              <a:buNone/>
            </a:pPr>
            <a:r>
              <a:rPr lang="en-US" sz="1400" dirty="0"/>
              <a:t>maxDoc:11</a:t>
            </a:r>
          </a:p>
          <a:p>
            <a:pPr marL="6350" indent="0">
              <a:spcBef>
                <a:spcPts val="0"/>
              </a:spcBef>
              <a:spcAft>
                <a:spcPts val="0"/>
              </a:spcAft>
              <a:buNone/>
            </a:pPr>
            <a:r>
              <a:rPr lang="en-US" sz="1400" dirty="0"/>
              <a:t>deletedDocs:0</a:t>
            </a:r>
          </a:p>
          <a:p>
            <a:pPr marL="6350" indent="0">
              <a:spcBef>
                <a:spcPts val="0"/>
              </a:spcBef>
              <a:spcAft>
                <a:spcPts val="0"/>
              </a:spcAft>
              <a:buNone/>
            </a:pPr>
            <a:r>
              <a:rPr lang="en-US" sz="1400" dirty="0"/>
              <a:t>indexHeapUsageBytes:3850</a:t>
            </a:r>
          </a:p>
          <a:p>
            <a:pPr marL="6350" indent="0">
              <a:spcBef>
                <a:spcPts val="0"/>
              </a:spcBef>
              <a:spcAft>
                <a:spcPts val="0"/>
              </a:spcAft>
              <a:buNone/>
            </a:pPr>
            <a:r>
              <a:rPr lang="en-US" sz="1400" dirty="0"/>
              <a:t>version:19</a:t>
            </a:r>
          </a:p>
          <a:p>
            <a:pPr marL="6350" indent="0">
              <a:spcBef>
                <a:spcPts val="0"/>
              </a:spcBef>
              <a:spcAft>
                <a:spcPts val="0"/>
              </a:spcAft>
              <a:buNone/>
            </a:pPr>
            <a:r>
              <a:rPr lang="en-US" sz="1400" dirty="0"/>
              <a:t>segmentCount:1</a:t>
            </a:r>
          </a:p>
          <a:p>
            <a:pPr marL="6350" indent="0">
              <a:spcBef>
                <a:spcPts val="0"/>
              </a:spcBef>
              <a:spcAft>
                <a:spcPts val="0"/>
              </a:spcAft>
              <a:buNone/>
            </a:pPr>
            <a:r>
              <a:rPr lang="en-US" sz="1400" dirty="0" err="1"/>
              <a:t>current:true</a:t>
            </a:r>
            <a:endParaRPr lang="en-US" sz="1400" dirty="0"/>
          </a:p>
          <a:p>
            <a:pPr marL="6350" indent="0">
              <a:spcBef>
                <a:spcPts val="0"/>
              </a:spcBef>
              <a:spcAft>
                <a:spcPts val="0"/>
              </a:spcAft>
              <a:buNone/>
            </a:pPr>
            <a:r>
              <a:rPr lang="en-US" sz="1400" dirty="0" err="1"/>
              <a:t>hasDeletions:false</a:t>
            </a:r>
            <a:endParaRPr lang="en-US" sz="1400" dirty="0"/>
          </a:p>
          <a:p>
            <a:pPr marL="6350" indent="0">
              <a:spcBef>
                <a:spcPts val="0"/>
              </a:spcBef>
              <a:spcAft>
                <a:spcPts val="0"/>
              </a:spcAft>
              <a:buNone/>
            </a:pPr>
            <a:r>
              <a:rPr lang="en-US" sz="1400" dirty="0" err="1"/>
              <a:t>directory:org.apache.lucene.store.MMapDirectory:MMapDirectory</a:t>
            </a:r>
            <a:r>
              <a:rPr lang="en-US" sz="1400" dirty="0"/>
              <a:t>@/</a:t>
            </a:r>
            <a:r>
              <a:rPr lang="en-US" sz="1400" dirty="0" smtClean="0"/>
              <a:t>opt/</a:t>
            </a:r>
            <a:r>
              <a:rPr lang="en-US" sz="1400" dirty="0" err="1" smtClean="0"/>
              <a:t>dse</a:t>
            </a:r>
            <a:r>
              <a:rPr lang="en-US" sz="1400" dirty="0" smtClean="0"/>
              <a:t>/node1/data/data/</a:t>
            </a:r>
            <a:r>
              <a:rPr lang="en-US" sz="1400" dirty="0" err="1" smtClean="0"/>
              <a:t>solr.data</a:t>
            </a:r>
            <a:r>
              <a:rPr lang="en-US" sz="1400" dirty="0" smtClean="0"/>
              <a:t>/ks_7445.t1/index</a:t>
            </a:r>
          </a:p>
          <a:p>
            <a:pPr marL="6350" indent="0">
              <a:spcBef>
                <a:spcPts val="0"/>
              </a:spcBef>
              <a:spcAft>
                <a:spcPts val="0"/>
              </a:spcAft>
              <a:buNone/>
            </a:pPr>
            <a:r>
              <a:rPr lang="en-US" sz="1400" dirty="0"/>
              <a:t> </a:t>
            </a:r>
            <a:r>
              <a:rPr lang="en-US" sz="1400" dirty="0" smtClean="0"/>
              <a:t>  ...</a:t>
            </a:r>
            <a:endParaRPr lang="en-US" sz="1400" dirty="0"/>
          </a:p>
        </p:txBody>
      </p:sp>
      <p:sp>
        <p:nvSpPr>
          <p:cNvPr id="8" name="Content Placeholder 3"/>
          <p:cNvSpPr txBox="1">
            <a:spLocks/>
          </p:cNvSpPr>
          <p:nvPr/>
        </p:nvSpPr>
        <p:spPr>
          <a:xfrm>
            <a:off x="4386135" y="1418188"/>
            <a:ext cx="4530440" cy="2718265"/>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a:spcBef>
                <a:spcPts val="0"/>
              </a:spcBef>
              <a:spcAft>
                <a:spcPts val="0"/>
              </a:spcAft>
              <a:buFont typeface="Arial"/>
              <a:buNone/>
            </a:pPr>
            <a:r>
              <a:rPr lang="en-US" sz="1400" dirty="0" smtClean="0"/>
              <a:t>   ...</a:t>
            </a:r>
          </a:p>
          <a:p>
            <a:pPr marL="6350" indent="0">
              <a:spcBef>
                <a:spcPts val="0"/>
              </a:spcBef>
              <a:spcAft>
                <a:spcPts val="0"/>
              </a:spcAft>
              <a:buFont typeface="Arial"/>
              <a:buNone/>
            </a:pPr>
            <a:endParaRPr lang="en-US" sz="1400" dirty="0"/>
          </a:p>
          <a:p>
            <a:pPr marL="6350" indent="0">
              <a:spcBef>
                <a:spcPts val="0"/>
              </a:spcBef>
              <a:spcAft>
                <a:spcPts val="0"/>
              </a:spcAft>
              <a:buFont typeface="Arial"/>
              <a:buNone/>
            </a:pPr>
            <a:r>
              <a:rPr lang="en-US" sz="1400" dirty="0" err="1" smtClean="0"/>
              <a:t>lockFactory</a:t>
            </a:r>
            <a:r>
              <a:rPr lang="en-US" sz="1400" dirty="0" smtClean="0"/>
              <a:t>=org.apache.lucene.store.NativeFSLockFactory@2405262d</a:t>
            </a:r>
          </a:p>
          <a:p>
            <a:pPr marL="6350" indent="0">
              <a:spcBef>
                <a:spcPts val="0"/>
              </a:spcBef>
              <a:spcAft>
                <a:spcPts val="0"/>
              </a:spcAft>
              <a:buFont typeface="Arial"/>
              <a:buNone/>
            </a:pPr>
            <a:r>
              <a:rPr lang="en-US" sz="1400" dirty="0" smtClean="0"/>
              <a:t>segmentsFile:segments_4</a:t>
            </a:r>
          </a:p>
          <a:p>
            <a:pPr marL="6350" indent="0">
              <a:spcBef>
                <a:spcPts val="0"/>
              </a:spcBef>
              <a:spcAft>
                <a:spcPts val="0"/>
              </a:spcAft>
              <a:buFont typeface="Arial"/>
              <a:buNone/>
            </a:pPr>
            <a:r>
              <a:rPr lang="en-US" sz="1400" dirty="0" smtClean="0"/>
              <a:t>segmentsFileSizeInBytes:162</a:t>
            </a:r>
          </a:p>
          <a:p>
            <a:pPr marL="6350" indent="0">
              <a:spcBef>
                <a:spcPts val="0"/>
              </a:spcBef>
              <a:spcAft>
                <a:spcPts val="0"/>
              </a:spcAft>
              <a:buFont typeface="Arial"/>
              <a:buNone/>
            </a:pPr>
            <a:r>
              <a:rPr lang="en-US" sz="1400" dirty="0" err="1" smtClean="0"/>
              <a:t>userData</a:t>
            </a:r>
            <a:r>
              <a:rPr lang="en-US" sz="1400" dirty="0" smtClean="0"/>
              <a:t>:{</a:t>
            </a:r>
            <a:r>
              <a:rPr lang="en-US" sz="1400" dirty="0" err="1" smtClean="0"/>
              <a:t>commitTimeMSec</a:t>
            </a:r>
            <a:r>
              <a:rPr lang="en-US" sz="1400" dirty="0" smtClean="0"/>
              <a:t>=1525441177156}</a:t>
            </a:r>
          </a:p>
          <a:p>
            <a:pPr marL="6350" indent="0">
              <a:spcBef>
                <a:spcPts val="0"/>
              </a:spcBef>
              <a:spcAft>
                <a:spcPts val="0"/>
              </a:spcAft>
              <a:buFont typeface="Arial"/>
              <a:buNone/>
            </a:pPr>
            <a:r>
              <a:rPr lang="en-US" sz="1400" dirty="0" err="1" smtClean="0"/>
              <a:t>lastModified:Fri</a:t>
            </a:r>
            <a:r>
              <a:rPr lang="en-US" sz="1400" dirty="0" smtClean="0"/>
              <a:t> May 04 07:39:37 MDT 2018</a:t>
            </a:r>
            <a:endParaRPr lang="en-US" sz="1400" dirty="0"/>
          </a:p>
        </p:txBody>
      </p:sp>
    </p:spTree>
    <p:extLst>
      <p:ext uri="{BB962C8B-B14F-4D97-AF65-F5344CB8AC3E}">
        <p14:creationId xmlns:p14="http://schemas.microsoft.com/office/powerpoint/2010/main" val="18487155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dsetool</a:t>
            </a:r>
            <a:r>
              <a:rPr lang="en-US" dirty="0" smtClean="0"/>
              <a:t> </a:t>
            </a:r>
            <a:r>
              <a:rPr lang="en-US" dirty="0" err="1" smtClean="0"/>
              <a:t>list_index_files</a:t>
            </a:r>
            <a:r>
              <a:rPr lang="en-US" dirty="0" smtClean="0"/>
              <a:t> </a:t>
            </a:r>
            <a:r>
              <a:rPr lang="en-US" dirty="0" err="1" smtClean="0">
                <a:solidFill>
                  <a:srgbClr val="FF0000"/>
                </a:solidFill>
              </a:rPr>
              <a:t>ks.tab</a:t>
            </a:r>
            <a:endParaRPr lang="en-US" dirty="0">
              <a:solidFill>
                <a:srgbClr val="FF0000"/>
              </a:solidFill>
            </a:endParaRPr>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000-DTSE-Search-7445-60-DM-</a:t>
            </a:r>
            <a:fld id="{5A6FB346-E907-314D-8DE1-ECD2B2B6AA1B}" type="slidenum">
              <a:rPr lang="uk-UA" smtClean="0"/>
              <a:pPr/>
              <a:t>34</a:t>
            </a:fld>
            <a:endParaRPr lang="uk-UA" dirty="0"/>
          </a:p>
        </p:txBody>
      </p:sp>
      <p:sp>
        <p:nvSpPr>
          <p:cNvPr id="6" name="Content Placeholder 3"/>
          <p:cNvSpPr txBox="1">
            <a:spLocks/>
          </p:cNvSpPr>
          <p:nvPr/>
        </p:nvSpPr>
        <p:spPr>
          <a:xfrm>
            <a:off x="396510" y="930584"/>
            <a:ext cx="8520065" cy="3778981"/>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a:spcBef>
                <a:spcPts val="0"/>
              </a:spcBef>
              <a:spcAft>
                <a:spcPts val="0"/>
              </a:spcAft>
              <a:buNone/>
            </a:pPr>
            <a:r>
              <a:rPr lang="pt-BR" sz="1200" dirty="0"/>
              <a:t>dsetool list_index_files </a:t>
            </a:r>
            <a:r>
              <a:rPr lang="pt-BR" sz="1200" dirty="0" smtClean="0"/>
              <a:t>ks_7445.t1</a:t>
            </a:r>
          </a:p>
          <a:p>
            <a:pPr marL="6350" indent="0">
              <a:spcBef>
                <a:spcPts val="0"/>
              </a:spcBef>
              <a:spcAft>
                <a:spcPts val="0"/>
              </a:spcAft>
              <a:buNone/>
            </a:pPr>
            <a:endParaRPr lang="pt-BR" sz="1200" dirty="0"/>
          </a:p>
          <a:p>
            <a:pPr marL="6350" indent="0">
              <a:spcBef>
                <a:spcPts val="0"/>
              </a:spcBef>
              <a:spcAft>
                <a:spcPts val="0"/>
              </a:spcAft>
              <a:buNone/>
            </a:pPr>
            <a:r>
              <a:rPr lang="pt-BR" sz="1000" dirty="0"/>
              <a:t>Filename                                     	Encryption                         	Disk usage         </a:t>
            </a:r>
            <a:r>
              <a:rPr lang="pt-BR" sz="1000" dirty="0" smtClean="0"/>
              <a:t>	Decrypted </a:t>
            </a:r>
            <a:r>
              <a:rPr lang="pt-BR" sz="1000" dirty="0"/>
              <a:t>size  </a:t>
            </a:r>
            <a:r>
              <a:rPr lang="pt-BR" sz="1000" dirty="0" smtClean="0"/>
              <a:t>Encryption </a:t>
            </a:r>
            <a:r>
              <a:rPr lang="pt-BR" sz="1000" dirty="0"/>
              <a:t>overhead </a:t>
            </a:r>
          </a:p>
          <a:p>
            <a:pPr marL="6350" indent="0">
              <a:spcBef>
                <a:spcPts val="0"/>
              </a:spcBef>
              <a:spcAft>
                <a:spcPts val="0"/>
              </a:spcAft>
              <a:buNone/>
            </a:pPr>
            <a:r>
              <a:rPr lang="pt-BR" sz="1000" dirty="0"/>
              <a:t>--------                                     	----------                         	----------          	</a:t>
            </a:r>
            <a:r>
              <a:rPr lang="pt-BR" sz="1000" dirty="0" smtClean="0"/>
              <a:t>	--------------      </a:t>
            </a:r>
            <a:r>
              <a:rPr lang="pt-BR" sz="1000" dirty="0"/>
              <a:t>	------------------- </a:t>
            </a:r>
          </a:p>
          <a:p>
            <a:pPr marL="6350" indent="0">
              <a:spcBef>
                <a:spcPts val="0"/>
              </a:spcBef>
              <a:spcAft>
                <a:spcPts val="0"/>
              </a:spcAft>
              <a:buNone/>
            </a:pPr>
            <a:r>
              <a:rPr lang="pt-BR" sz="1000" dirty="0"/>
              <a:t>_4.fnm                                       	N/A                                	1.58K               	</a:t>
            </a:r>
            <a:r>
              <a:rPr lang="pt-BR" sz="1000" dirty="0" smtClean="0"/>
              <a:t>	N/A                 </a:t>
            </a:r>
            <a:r>
              <a:rPr lang="pt-BR" sz="1000" dirty="0"/>
              <a:t>	N/A                 </a:t>
            </a:r>
          </a:p>
          <a:p>
            <a:pPr marL="6350" indent="0">
              <a:spcBef>
                <a:spcPts val="0"/>
              </a:spcBef>
              <a:spcAft>
                <a:spcPts val="0"/>
              </a:spcAft>
              <a:buNone/>
            </a:pPr>
            <a:r>
              <a:rPr lang="pt-BR" sz="1000" dirty="0"/>
              <a:t>_4.nvd                                       	N/A                                	92 bytes            	</a:t>
            </a:r>
            <a:r>
              <a:rPr lang="pt-BR" sz="1000" dirty="0" smtClean="0"/>
              <a:t>	N/A                 </a:t>
            </a:r>
            <a:r>
              <a:rPr lang="pt-BR" sz="1000" dirty="0"/>
              <a:t>	N/A                 </a:t>
            </a:r>
          </a:p>
          <a:p>
            <a:pPr marL="6350" indent="0">
              <a:spcBef>
                <a:spcPts val="0"/>
              </a:spcBef>
              <a:spcAft>
                <a:spcPts val="0"/>
              </a:spcAft>
              <a:buNone/>
            </a:pPr>
            <a:r>
              <a:rPr lang="pt-BR" sz="1000" dirty="0"/>
              <a:t>_4.nvm                                       	N/A                                	118 bytes           	N/A                 	N/A                 </a:t>
            </a:r>
          </a:p>
          <a:p>
            <a:pPr marL="6350" indent="0">
              <a:spcBef>
                <a:spcPts val="0"/>
              </a:spcBef>
              <a:spcAft>
                <a:spcPts val="0"/>
              </a:spcAft>
              <a:buNone/>
            </a:pPr>
            <a:r>
              <a:rPr lang="pt-BR" sz="1000" dirty="0"/>
              <a:t>_4.si                                        	N/A                                	556 bytes           	N/A                 	N/A                 </a:t>
            </a:r>
          </a:p>
          <a:p>
            <a:pPr marL="6350" indent="0">
              <a:spcBef>
                <a:spcPts val="0"/>
              </a:spcBef>
              <a:spcAft>
                <a:spcPts val="0"/>
              </a:spcAft>
              <a:buNone/>
            </a:pPr>
            <a:r>
              <a:rPr lang="pt-BR" sz="1000" dirty="0"/>
              <a:t>_4_BloomFilter_0.blm                 </a:t>
            </a:r>
            <a:r>
              <a:rPr lang="pt-BR" sz="1000" dirty="0" smtClean="0"/>
              <a:t>N/A                                </a:t>
            </a:r>
            <a:r>
              <a:rPr lang="pt-BR" sz="1000" dirty="0"/>
              <a:t>	119 bytes           	N/A                 	N/A                 </a:t>
            </a:r>
          </a:p>
          <a:p>
            <a:pPr marL="6350" indent="0">
              <a:spcBef>
                <a:spcPts val="0"/>
              </a:spcBef>
              <a:spcAft>
                <a:spcPts val="0"/>
              </a:spcAft>
              <a:buNone/>
            </a:pPr>
            <a:r>
              <a:rPr lang="pt-BR" sz="1000" dirty="0"/>
              <a:t>_4_BloomFilter_0.doc                 </a:t>
            </a:r>
            <a:r>
              <a:rPr lang="pt-BR" sz="1000" dirty="0" smtClean="0"/>
              <a:t>N/A                                </a:t>
            </a:r>
            <a:r>
              <a:rPr lang="pt-BR" sz="1000" dirty="0"/>
              <a:t>	113 bytes           	N/A                 	N/A                 </a:t>
            </a:r>
          </a:p>
          <a:p>
            <a:pPr marL="6350" indent="0">
              <a:spcBef>
                <a:spcPts val="0"/>
              </a:spcBef>
              <a:spcAft>
                <a:spcPts val="0"/>
              </a:spcAft>
              <a:buNone/>
            </a:pPr>
            <a:r>
              <a:rPr lang="pt-BR" sz="1000" dirty="0"/>
              <a:t>_4_BloomFilter_0.pos                 </a:t>
            </a:r>
            <a:r>
              <a:rPr lang="pt-BR" sz="1000" dirty="0" smtClean="0"/>
              <a:t>N/A                                </a:t>
            </a:r>
            <a:r>
              <a:rPr lang="pt-BR" sz="1000" dirty="0"/>
              <a:t>	80 bytes            	</a:t>
            </a:r>
            <a:r>
              <a:rPr lang="pt-BR" sz="1000" dirty="0" smtClean="0"/>
              <a:t>	N/A                 </a:t>
            </a:r>
            <a:r>
              <a:rPr lang="pt-BR" sz="1000" dirty="0"/>
              <a:t>	N/A                 </a:t>
            </a:r>
          </a:p>
          <a:p>
            <a:pPr marL="6350" indent="0">
              <a:spcBef>
                <a:spcPts val="0"/>
              </a:spcBef>
              <a:spcAft>
                <a:spcPts val="0"/>
              </a:spcAft>
              <a:buNone/>
            </a:pPr>
            <a:r>
              <a:rPr lang="pt-BR" sz="1000" dirty="0"/>
              <a:t>_4_BloomFilter_0.tim                  </a:t>
            </a:r>
            <a:r>
              <a:rPr lang="pt-BR" sz="1000" dirty="0" smtClean="0"/>
              <a:t>N/A                                </a:t>
            </a:r>
            <a:r>
              <a:rPr lang="pt-BR" sz="1000" dirty="0"/>
              <a:t>	379 bytes           	N/A                 	N/A                 </a:t>
            </a:r>
          </a:p>
          <a:p>
            <a:pPr marL="6350" indent="0">
              <a:spcBef>
                <a:spcPts val="0"/>
              </a:spcBef>
              <a:spcAft>
                <a:spcPts val="0"/>
              </a:spcAft>
              <a:buNone/>
            </a:pPr>
            <a:r>
              <a:rPr lang="pt-BR" sz="1000" dirty="0"/>
              <a:t>_4_BloomFilter_0.tip                   </a:t>
            </a:r>
            <a:r>
              <a:rPr lang="pt-BR" sz="1000" dirty="0" smtClean="0"/>
              <a:t>N/A                                </a:t>
            </a:r>
            <a:r>
              <a:rPr lang="pt-BR" sz="1000" dirty="0"/>
              <a:t>	105 bytes           	N/A                 	N/A                 </a:t>
            </a:r>
          </a:p>
          <a:p>
            <a:pPr marL="6350" indent="0">
              <a:spcBef>
                <a:spcPts val="0"/>
              </a:spcBef>
              <a:spcAft>
                <a:spcPts val="0"/>
              </a:spcAft>
              <a:buNone/>
            </a:pPr>
            <a:r>
              <a:rPr lang="pt-BR" sz="1000" dirty="0"/>
              <a:t>_4_Lucene50_0.doc                    </a:t>
            </a:r>
            <a:r>
              <a:rPr lang="pt-BR" sz="1000" dirty="0" smtClean="0"/>
              <a:t>N/A                                </a:t>
            </a:r>
            <a:r>
              <a:rPr lang="pt-BR" sz="1000" dirty="0"/>
              <a:t>	124 bytes           	N/A                 	N/A                 </a:t>
            </a:r>
          </a:p>
          <a:p>
            <a:pPr marL="6350" indent="0">
              <a:spcBef>
                <a:spcPts val="0"/>
              </a:spcBef>
              <a:spcAft>
                <a:spcPts val="0"/>
              </a:spcAft>
              <a:buNone/>
            </a:pPr>
            <a:r>
              <a:rPr lang="pt-BR" sz="1000" dirty="0"/>
              <a:t>_4_Lucene50_0.pos                    </a:t>
            </a:r>
            <a:r>
              <a:rPr lang="pt-BR" sz="1000" dirty="0" smtClean="0"/>
              <a:t>N/A                                </a:t>
            </a:r>
            <a:r>
              <a:rPr lang="pt-BR" sz="1000" dirty="0"/>
              <a:t>	223 bytes           	N/A                 	N/A                 </a:t>
            </a:r>
          </a:p>
          <a:p>
            <a:pPr marL="6350" indent="0">
              <a:spcBef>
                <a:spcPts val="0"/>
              </a:spcBef>
              <a:spcAft>
                <a:spcPts val="0"/>
              </a:spcAft>
              <a:buNone/>
            </a:pPr>
            <a:r>
              <a:rPr lang="pt-BR" sz="1000" dirty="0"/>
              <a:t>_4_Lucene50_0.tim                     </a:t>
            </a:r>
            <a:r>
              <a:rPr lang="pt-BR" sz="1000" dirty="0" smtClean="0"/>
              <a:t>N/A                                </a:t>
            </a:r>
            <a:r>
              <a:rPr lang="pt-BR" sz="1000" dirty="0"/>
              <a:t>	3.19K               	</a:t>
            </a:r>
            <a:r>
              <a:rPr lang="pt-BR" sz="1000" dirty="0" smtClean="0"/>
              <a:t>	N/A                 </a:t>
            </a:r>
            <a:r>
              <a:rPr lang="pt-BR" sz="1000" dirty="0"/>
              <a:t>	N/A                 </a:t>
            </a:r>
          </a:p>
          <a:p>
            <a:pPr marL="6350" indent="0">
              <a:spcBef>
                <a:spcPts val="0"/>
              </a:spcBef>
              <a:spcAft>
                <a:spcPts val="0"/>
              </a:spcAft>
              <a:buNone/>
            </a:pPr>
            <a:r>
              <a:rPr lang="pt-BR" sz="1000" dirty="0"/>
              <a:t>_4_Lucene50_0.tip                      </a:t>
            </a:r>
            <a:r>
              <a:rPr lang="pt-BR" sz="1000" dirty="0" smtClean="0"/>
              <a:t>N/A                                </a:t>
            </a:r>
            <a:r>
              <a:rPr lang="pt-BR" sz="1000" dirty="0"/>
              <a:t>	376 bytes           	N/A                 	N/A                 </a:t>
            </a:r>
          </a:p>
          <a:p>
            <a:pPr marL="6350" indent="0">
              <a:spcBef>
                <a:spcPts val="0"/>
              </a:spcBef>
              <a:spcAft>
                <a:spcPts val="0"/>
              </a:spcAft>
              <a:buNone/>
            </a:pPr>
            <a:r>
              <a:rPr lang="pt-BR" sz="1000" dirty="0"/>
              <a:t>_4_Lucene54_0.dvd                    </a:t>
            </a:r>
            <a:r>
              <a:rPr lang="pt-BR" sz="1000" dirty="0" smtClean="0"/>
              <a:t>N/A                                </a:t>
            </a:r>
            <a:r>
              <a:rPr lang="pt-BR" sz="1000" dirty="0"/>
              <a:t>	550 bytes           	N/A                 	N/A                 </a:t>
            </a:r>
          </a:p>
          <a:p>
            <a:pPr marL="6350" indent="0">
              <a:spcBef>
                <a:spcPts val="0"/>
              </a:spcBef>
              <a:spcAft>
                <a:spcPts val="0"/>
              </a:spcAft>
              <a:buNone/>
            </a:pPr>
            <a:r>
              <a:rPr lang="pt-BR" sz="1000" dirty="0"/>
              <a:t>_4_Lucene54_0.dvm                   </a:t>
            </a:r>
            <a:r>
              <a:rPr lang="pt-BR" sz="1000" dirty="0" smtClean="0"/>
              <a:t>N/A                                </a:t>
            </a:r>
            <a:r>
              <a:rPr lang="pt-BR" sz="1000" dirty="0"/>
              <a:t>	431 bytes           	N/A                 	N/A                 </a:t>
            </a:r>
          </a:p>
          <a:p>
            <a:pPr marL="6350" indent="0">
              <a:spcBef>
                <a:spcPts val="0"/>
              </a:spcBef>
              <a:spcAft>
                <a:spcPts val="0"/>
              </a:spcAft>
              <a:buNone/>
            </a:pPr>
            <a:r>
              <a:rPr lang="pt-BR" sz="1000" dirty="0"/>
              <a:t>segments_4                                 </a:t>
            </a:r>
            <a:r>
              <a:rPr lang="pt-BR" sz="1000" dirty="0" smtClean="0"/>
              <a:t>N/A                                </a:t>
            </a:r>
            <a:r>
              <a:rPr lang="pt-BR" sz="1000" dirty="0"/>
              <a:t>	162 bytes           	N/A                 	N/A                 </a:t>
            </a:r>
          </a:p>
          <a:p>
            <a:pPr marL="6350" indent="0">
              <a:spcBef>
                <a:spcPts val="0"/>
              </a:spcBef>
              <a:spcAft>
                <a:spcPts val="0"/>
              </a:spcAft>
              <a:buNone/>
            </a:pPr>
            <a:r>
              <a:rPr lang="pt-BR" sz="1000" dirty="0"/>
              <a:t>write.lock                                   	N/A                                	0 bytes             	</a:t>
            </a:r>
            <a:r>
              <a:rPr lang="pt-BR" sz="1000" dirty="0" smtClean="0"/>
              <a:t>	N/A                 </a:t>
            </a:r>
            <a:r>
              <a:rPr lang="pt-BR" sz="1000" dirty="0"/>
              <a:t>	N/A </a:t>
            </a:r>
            <a:endParaRPr lang="en-US" sz="1000" dirty="0"/>
          </a:p>
        </p:txBody>
      </p:sp>
    </p:spTree>
    <p:extLst>
      <p:ext uri="{BB962C8B-B14F-4D97-AF65-F5344CB8AC3E}">
        <p14:creationId xmlns:p14="http://schemas.microsoft.com/office/powerpoint/2010/main" val="14710260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dse</a:t>
            </a:r>
            <a:r>
              <a:rPr lang="en-US" dirty="0" smtClean="0"/>
              <a:t> </a:t>
            </a:r>
            <a:r>
              <a:rPr lang="en-US" dirty="0" err="1" smtClean="0"/>
              <a:t>perf</a:t>
            </a:r>
            <a:r>
              <a:rPr lang="en-US" dirty="0" smtClean="0"/>
              <a:t> ( </a:t>
            </a:r>
            <a:r>
              <a:rPr lang="en-US" dirty="0" smtClean="0">
                <a:solidFill>
                  <a:srgbClr val="FF0000"/>
                </a:solidFill>
              </a:rPr>
              <a:t>options</a:t>
            </a:r>
            <a:r>
              <a:rPr lang="en-US" dirty="0" smtClean="0"/>
              <a:t> )</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000-DTSE-Search-7445-60-DM-</a:t>
            </a:r>
            <a:fld id="{5A6FB346-E907-314D-8DE1-ECD2B2B6AA1B}" type="slidenum">
              <a:rPr lang="uk-UA" smtClean="0"/>
              <a:pPr/>
              <a:t>35</a:t>
            </a:fld>
            <a:endParaRPr lang="uk-UA"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892" y="891348"/>
            <a:ext cx="8113908" cy="3656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64947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dsetool</a:t>
            </a:r>
            <a:r>
              <a:rPr lang="en-US" dirty="0" smtClean="0"/>
              <a:t> </a:t>
            </a:r>
            <a:r>
              <a:rPr lang="en-US" dirty="0" err="1" smtClean="0"/>
              <a:t>stop_core_reindex</a:t>
            </a:r>
            <a:r>
              <a:rPr lang="en-US" dirty="0" smtClean="0"/>
              <a:t> | </a:t>
            </a:r>
            <a:r>
              <a:rPr lang="en-US" dirty="0" err="1" smtClean="0"/>
              <a:t>write_resource</a:t>
            </a:r>
            <a:r>
              <a:rPr lang="en-US" dirty="0" smtClean="0"/>
              <a:t> </a:t>
            </a:r>
            <a:r>
              <a:rPr lang="en-US" dirty="0" err="1" smtClean="0">
                <a:solidFill>
                  <a:srgbClr val="FF0000"/>
                </a:solidFill>
              </a:rPr>
              <a:t>ks.tab</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000-DTSE-Search-7445-60-DM-</a:t>
            </a:r>
            <a:fld id="{5A6FB346-E907-314D-8DE1-ECD2B2B6AA1B}" type="slidenum">
              <a:rPr lang="uk-UA" smtClean="0"/>
              <a:pPr/>
              <a:t>36</a:t>
            </a:fld>
            <a:endParaRPr lang="uk-UA" dirty="0"/>
          </a:p>
        </p:txBody>
      </p:sp>
      <p:sp>
        <p:nvSpPr>
          <p:cNvPr id="6" name="Content Placeholder 3"/>
          <p:cNvSpPr>
            <a:spLocks noGrp="1"/>
          </p:cNvSpPr>
          <p:nvPr>
            <p:ph sz="quarter" idx="16"/>
          </p:nvPr>
        </p:nvSpPr>
        <p:spPr>
          <a:xfrm>
            <a:off x="268430" y="1217235"/>
            <a:ext cx="4120690" cy="2718265"/>
          </a:xfrm>
        </p:spPr>
        <p:txBody>
          <a:bodyPr/>
          <a:lstStyle/>
          <a:p>
            <a:pPr>
              <a:spcBef>
                <a:spcPts val="0"/>
              </a:spcBef>
              <a:spcAft>
                <a:spcPts val="0"/>
              </a:spcAft>
            </a:pPr>
            <a:r>
              <a:rPr lang="en-US" sz="1800" dirty="0" smtClean="0"/>
              <a:t>Graceful, minutes to wait-</a:t>
            </a:r>
          </a:p>
          <a:p>
            <a:pPr>
              <a:spcBef>
                <a:spcPts val="0"/>
              </a:spcBef>
              <a:spcAft>
                <a:spcPts val="0"/>
              </a:spcAft>
            </a:pPr>
            <a:r>
              <a:rPr lang="en-US" sz="1800" dirty="0" smtClean="0"/>
              <a:t>Not </a:t>
            </a:r>
            <a:r>
              <a:rPr lang="en-US" sz="1800" dirty="0" err="1" smtClean="0"/>
              <a:t>restartable</a:t>
            </a:r>
            <a:endParaRPr lang="en-US" sz="1800" dirty="0" smtClean="0"/>
          </a:p>
          <a:p>
            <a:pPr>
              <a:spcBef>
                <a:spcPts val="0"/>
              </a:spcBef>
              <a:spcAft>
                <a:spcPts val="0"/>
              </a:spcAft>
            </a:pPr>
            <a:endParaRPr lang="en-US" dirty="0" smtClean="0"/>
          </a:p>
          <a:p>
            <a:pPr marL="6350" indent="0">
              <a:spcBef>
                <a:spcPts val="0"/>
              </a:spcBef>
              <a:spcAft>
                <a:spcPts val="0"/>
              </a:spcAft>
              <a:buNone/>
            </a:pPr>
            <a:r>
              <a:rPr lang="en-US" sz="1400" dirty="0" err="1"/>
              <a:t>dsetool</a:t>
            </a:r>
            <a:r>
              <a:rPr lang="en-US" sz="1400" dirty="0"/>
              <a:t> </a:t>
            </a:r>
            <a:r>
              <a:rPr lang="en-US" sz="1400" dirty="0" err="1"/>
              <a:t>core_indexing_status</a:t>
            </a:r>
            <a:r>
              <a:rPr lang="en-US" sz="1400" dirty="0"/>
              <a:t> ks_16.my_mapdata</a:t>
            </a:r>
          </a:p>
          <a:p>
            <a:pPr marL="6350" indent="0">
              <a:spcBef>
                <a:spcPts val="0"/>
              </a:spcBef>
              <a:spcAft>
                <a:spcPts val="0"/>
              </a:spcAft>
              <a:buNone/>
            </a:pPr>
            <a:r>
              <a:rPr lang="en-US" sz="1400" dirty="0"/>
              <a:t>[</a:t>
            </a:r>
            <a:r>
              <a:rPr lang="en-US" sz="1400" dirty="0">
                <a:solidFill>
                  <a:srgbClr val="00B0F0"/>
                </a:solidFill>
              </a:rPr>
              <a:t>ks_16.my_mapdata]: INDEXING, 90% complete, ETA 10950 milliseconds (10 seconds</a:t>
            </a:r>
            <a:r>
              <a:rPr lang="en-US" sz="1400" dirty="0" smtClean="0">
                <a:solidFill>
                  <a:srgbClr val="00B0F0"/>
                </a:solidFill>
              </a:rPr>
              <a:t>)</a:t>
            </a:r>
          </a:p>
          <a:p>
            <a:pPr marL="6350" indent="0">
              <a:spcBef>
                <a:spcPts val="0"/>
              </a:spcBef>
              <a:spcAft>
                <a:spcPts val="0"/>
              </a:spcAft>
              <a:buNone/>
            </a:pPr>
            <a:endParaRPr lang="en-US" sz="1400" dirty="0"/>
          </a:p>
          <a:p>
            <a:pPr marL="6350" indent="0">
              <a:spcBef>
                <a:spcPts val="0"/>
              </a:spcBef>
              <a:spcAft>
                <a:spcPts val="0"/>
              </a:spcAft>
              <a:buNone/>
            </a:pPr>
            <a:r>
              <a:rPr lang="en-US" sz="1400" dirty="0" err="1" smtClean="0"/>
              <a:t>dsetool</a:t>
            </a:r>
            <a:r>
              <a:rPr lang="en-US" sz="1400" dirty="0" smtClean="0"/>
              <a:t> </a:t>
            </a:r>
            <a:r>
              <a:rPr lang="en-US" sz="1400" dirty="0" err="1"/>
              <a:t>stop_core_reindex</a:t>
            </a:r>
            <a:r>
              <a:rPr lang="en-US" sz="1400" dirty="0"/>
              <a:t> ks_16.my_mapdata</a:t>
            </a:r>
          </a:p>
          <a:p>
            <a:pPr marL="6350" indent="0">
              <a:spcBef>
                <a:spcPts val="0"/>
              </a:spcBef>
              <a:spcAft>
                <a:spcPts val="0"/>
              </a:spcAft>
              <a:buNone/>
            </a:pPr>
            <a:r>
              <a:rPr lang="en-US" sz="1400" dirty="0">
                <a:solidFill>
                  <a:srgbClr val="00B0F0"/>
                </a:solidFill>
              </a:rPr>
              <a:t>Successfully stopped </a:t>
            </a:r>
            <a:r>
              <a:rPr lang="en-US" sz="1400" dirty="0" err="1">
                <a:solidFill>
                  <a:srgbClr val="00B0F0"/>
                </a:solidFill>
              </a:rPr>
              <a:t>reindex</a:t>
            </a:r>
            <a:r>
              <a:rPr lang="en-US" sz="1400" dirty="0">
                <a:solidFill>
                  <a:srgbClr val="00B0F0"/>
                </a:solidFill>
              </a:rPr>
              <a:t> for core ks_16.my_mapdata.</a:t>
            </a:r>
          </a:p>
        </p:txBody>
      </p:sp>
      <p:sp>
        <p:nvSpPr>
          <p:cNvPr id="8" name="Content Placeholder 3"/>
          <p:cNvSpPr txBox="1">
            <a:spLocks/>
          </p:cNvSpPr>
          <p:nvPr/>
        </p:nvSpPr>
        <p:spPr>
          <a:xfrm>
            <a:off x="5106074" y="1230697"/>
            <a:ext cx="3884176" cy="2310937"/>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a:spcBef>
                <a:spcPts val="0"/>
              </a:spcBef>
              <a:spcAft>
                <a:spcPts val="0"/>
              </a:spcAft>
              <a:buFont typeface="Arial"/>
              <a:buNone/>
            </a:pPr>
            <a:r>
              <a:rPr lang="en-US" sz="1400" dirty="0" err="1" smtClean="0"/>
              <a:t>dsetool</a:t>
            </a:r>
            <a:r>
              <a:rPr lang="en-US" sz="1400" dirty="0" smtClean="0"/>
              <a:t> </a:t>
            </a:r>
            <a:r>
              <a:rPr lang="en-US" sz="1400" dirty="0" err="1" smtClean="0"/>
              <a:t>write_resource</a:t>
            </a:r>
            <a:r>
              <a:rPr lang="en-US" sz="1400" dirty="0" smtClean="0"/>
              <a:t> ks_7445.t1 name=7445_my_synonyms.txt file=7445_my_synonyms.txt</a:t>
            </a:r>
          </a:p>
          <a:p>
            <a:pPr marL="6350" indent="0">
              <a:spcBef>
                <a:spcPts val="0"/>
              </a:spcBef>
              <a:spcAft>
                <a:spcPts val="0"/>
              </a:spcAft>
              <a:buFont typeface="Arial"/>
              <a:buNone/>
            </a:pPr>
            <a:endParaRPr lang="en-US" sz="1400" dirty="0" smtClean="0"/>
          </a:p>
          <a:p>
            <a:pPr marL="6350" indent="0">
              <a:spcBef>
                <a:spcPts val="0"/>
              </a:spcBef>
              <a:spcAft>
                <a:spcPts val="0"/>
              </a:spcAft>
              <a:buNone/>
            </a:pPr>
            <a:r>
              <a:rPr lang="en-US" sz="1400" dirty="0">
                <a:solidFill>
                  <a:srgbClr val="00B0F0"/>
                </a:solidFill>
              </a:rPr>
              <a:t>Uploaded resource 7445_my_synonyms.txt for ks_7445.t1</a:t>
            </a:r>
          </a:p>
          <a:p>
            <a:pPr marL="6350" indent="0">
              <a:spcBef>
                <a:spcPts val="0"/>
              </a:spcBef>
              <a:spcAft>
                <a:spcPts val="0"/>
              </a:spcAft>
              <a:buFont typeface="Arial"/>
              <a:buNone/>
            </a:pPr>
            <a:endParaRPr lang="en-US" sz="1400" dirty="0" smtClean="0"/>
          </a:p>
        </p:txBody>
      </p:sp>
      <p:cxnSp>
        <p:nvCxnSpPr>
          <p:cNvPr id="9" name="Straight Connector 8"/>
          <p:cNvCxnSpPr/>
          <p:nvPr/>
        </p:nvCxnSpPr>
        <p:spPr>
          <a:xfrm>
            <a:off x="4541619" y="1271491"/>
            <a:ext cx="0" cy="31006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44866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dirty="0" smtClean="0"/>
              <a:t>Describe, trace </a:t>
            </a:r>
            <a:r>
              <a:rPr lang="en-US" dirty="0" err="1" smtClean="0"/>
              <a:t>on|off</a:t>
            </a:r>
            <a:endParaRPr lang="en-US" dirty="0"/>
          </a:p>
        </p:txBody>
      </p:sp>
      <p:sp>
        <p:nvSpPr>
          <p:cNvPr id="6" name="Title 5"/>
          <p:cNvSpPr>
            <a:spLocks noGrp="1"/>
          </p:cNvSpPr>
          <p:nvPr>
            <p:ph type="title"/>
          </p:nvPr>
        </p:nvSpPr>
        <p:spPr/>
        <p:txBody>
          <a:bodyPr/>
          <a:lstStyle/>
          <a:p>
            <a:r>
              <a:rPr lang="en-US" dirty="0" smtClean="0"/>
              <a:t>CQLSH/CQL</a:t>
            </a:r>
            <a:endParaRPr lang="en-US" dirty="0"/>
          </a:p>
        </p:txBody>
      </p:sp>
      <p:sp>
        <p:nvSpPr>
          <p:cNvPr id="3" name="Date Placeholder 2"/>
          <p:cNvSpPr>
            <a:spLocks noGrp="1"/>
          </p:cNvSpPr>
          <p:nvPr>
            <p:ph type="dt" sz="half" idx="17"/>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000-DTSE-Search-7445-60-DM-</a:t>
            </a:r>
            <a:fld id="{5A6FB346-E907-314D-8DE1-ECD2B2B6AA1B}" type="slidenum">
              <a:rPr lang="uk-UA" smtClean="0"/>
              <a:pPr/>
              <a:t>37</a:t>
            </a:fld>
            <a:endParaRPr lang="uk-UA" dirty="0"/>
          </a:p>
        </p:txBody>
      </p:sp>
      <p:sp>
        <p:nvSpPr>
          <p:cNvPr id="9" name="Content Placeholder 3"/>
          <p:cNvSpPr txBox="1">
            <a:spLocks/>
          </p:cNvSpPr>
          <p:nvPr/>
        </p:nvSpPr>
        <p:spPr>
          <a:xfrm>
            <a:off x="4321148" y="1610467"/>
            <a:ext cx="4733840" cy="1158371"/>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27013" indent="-227013">
              <a:buFont typeface="Arial" pitchFamily="34" charset="0"/>
              <a:buChar char="•"/>
            </a:pPr>
            <a:r>
              <a:rPr lang="en-US" sz="1800" dirty="0" smtClean="0"/>
              <a:t>DESCRIBE ACTIVE | PENDING SEARCH INDEX SCHEMA | CONFIG</a:t>
            </a:r>
          </a:p>
          <a:p>
            <a:pPr marL="227013" indent="-227013">
              <a:buFont typeface="Arial" pitchFamily="34" charset="0"/>
              <a:buChar char="•"/>
            </a:pPr>
            <a:endParaRPr lang="en-US" sz="1800" dirty="0"/>
          </a:p>
          <a:p>
            <a:pPr marL="227013" indent="-227013">
              <a:buFont typeface="Arial" pitchFamily="34" charset="0"/>
              <a:buChar char="•"/>
            </a:pPr>
            <a:r>
              <a:rPr lang="en-US" sz="1800" dirty="0" smtClean="0"/>
              <a:t>trace on | off (CQLSH only, not a CQL command)</a:t>
            </a:r>
            <a:endParaRPr lang="en-US" dirty="0" smtClean="0"/>
          </a:p>
        </p:txBody>
      </p:sp>
    </p:spTree>
    <p:extLst>
      <p:ext uri="{BB962C8B-B14F-4D97-AF65-F5344CB8AC3E}">
        <p14:creationId xmlns:p14="http://schemas.microsoft.com/office/powerpoint/2010/main" val="34579395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CQLSH: tracing on | off</a:t>
            </a:r>
            <a:endParaRPr lang="en-US" dirty="0"/>
          </a:p>
        </p:txBody>
      </p:sp>
      <p:sp>
        <p:nvSpPr>
          <p:cNvPr id="5" name="Date Placeholder 4"/>
          <p:cNvSpPr>
            <a:spLocks noGrp="1"/>
          </p:cNvSpPr>
          <p:nvPr>
            <p:ph type="dt" sz="half" idx="18"/>
          </p:nvPr>
        </p:nvSpPr>
        <p:spPr/>
        <p:txBody>
          <a:bodyPr/>
          <a:lstStyle/>
          <a:p>
            <a:r>
              <a:rPr lang="en-US" smtClean="0"/>
              <a:t>© DataStax, All Rights Reserved. Confidential.</a:t>
            </a:r>
            <a:endParaRPr lang="en-US" dirty="0"/>
          </a:p>
        </p:txBody>
      </p:sp>
      <p:sp>
        <p:nvSpPr>
          <p:cNvPr id="6" name="Slide Number Placeholder 5"/>
          <p:cNvSpPr>
            <a:spLocks noGrp="1"/>
          </p:cNvSpPr>
          <p:nvPr>
            <p:ph type="sldNum" sz="quarter" idx="11"/>
          </p:nvPr>
        </p:nvSpPr>
        <p:spPr/>
        <p:txBody>
          <a:bodyPr/>
          <a:lstStyle/>
          <a:p>
            <a:r>
              <a:rPr lang="en-US" dirty="0" smtClean="0"/>
              <a:t>000-DTSE-Search-7445-60-DM-</a:t>
            </a:r>
            <a:fld id="{5A6FB346-E907-314D-8DE1-ECD2B2B6AA1B}" type="slidenum">
              <a:rPr lang="uk-UA" smtClean="0"/>
              <a:pPr/>
              <a:t>38</a:t>
            </a:fld>
            <a:endParaRPr lang="uk-UA" dirty="0"/>
          </a:p>
        </p:txBody>
      </p:sp>
      <p:sp>
        <p:nvSpPr>
          <p:cNvPr id="9" name="Content Placeholder 3"/>
          <p:cNvSpPr txBox="1">
            <a:spLocks/>
          </p:cNvSpPr>
          <p:nvPr/>
        </p:nvSpPr>
        <p:spPr>
          <a:xfrm>
            <a:off x="396510" y="742576"/>
            <a:ext cx="8520065" cy="3778981"/>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a:spcBef>
                <a:spcPts val="0"/>
              </a:spcBef>
              <a:spcAft>
                <a:spcPts val="0"/>
              </a:spcAft>
              <a:buNone/>
            </a:pPr>
            <a:r>
              <a:rPr lang="en-US" sz="1200" dirty="0"/>
              <a:t>cqlsh:ks_7445&gt; tracing </a:t>
            </a:r>
            <a:r>
              <a:rPr lang="en-US" sz="1200" dirty="0" smtClean="0"/>
              <a:t>off</a:t>
            </a:r>
          </a:p>
          <a:p>
            <a:pPr marL="6350" indent="0">
              <a:spcBef>
                <a:spcPts val="0"/>
              </a:spcBef>
              <a:spcAft>
                <a:spcPts val="0"/>
              </a:spcAft>
              <a:buNone/>
            </a:pPr>
            <a:r>
              <a:rPr lang="en-US" sz="1200" dirty="0" smtClean="0"/>
              <a:t>Disabled </a:t>
            </a:r>
            <a:r>
              <a:rPr lang="en-US" sz="1200" dirty="0"/>
              <a:t>Tracing</a:t>
            </a:r>
            <a:r>
              <a:rPr lang="en-US" sz="1200" dirty="0" smtClean="0"/>
              <a:t>.</a:t>
            </a:r>
          </a:p>
          <a:p>
            <a:pPr marL="6350" indent="0">
              <a:spcBef>
                <a:spcPts val="0"/>
              </a:spcBef>
              <a:spcAft>
                <a:spcPts val="0"/>
              </a:spcAft>
              <a:buNone/>
            </a:pPr>
            <a:r>
              <a:rPr lang="en-US" sz="1200" dirty="0" smtClean="0"/>
              <a:t>cqlsh:ks_7445</a:t>
            </a:r>
            <a:r>
              <a:rPr lang="en-US" sz="1200" dirty="0"/>
              <a:t>&gt; tracing </a:t>
            </a:r>
            <a:r>
              <a:rPr lang="en-US" sz="1200" dirty="0" smtClean="0"/>
              <a:t>on</a:t>
            </a:r>
          </a:p>
          <a:p>
            <a:pPr marL="6350" indent="0">
              <a:spcBef>
                <a:spcPts val="0"/>
              </a:spcBef>
              <a:spcAft>
                <a:spcPts val="0"/>
              </a:spcAft>
              <a:buNone/>
            </a:pPr>
            <a:r>
              <a:rPr lang="en-US" sz="1200" dirty="0" smtClean="0"/>
              <a:t>Now </a:t>
            </a:r>
            <a:r>
              <a:rPr lang="en-US" sz="1200" dirty="0"/>
              <a:t>Tracing is </a:t>
            </a:r>
            <a:r>
              <a:rPr lang="en-US" sz="1200" dirty="0" smtClean="0"/>
              <a:t>enabled</a:t>
            </a:r>
          </a:p>
          <a:p>
            <a:pPr marL="6350" indent="0">
              <a:spcBef>
                <a:spcPts val="0"/>
              </a:spcBef>
              <a:spcAft>
                <a:spcPts val="0"/>
              </a:spcAft>
              <a:buNone/>
            </a:pPr>
            <a:r>
              <a:rPr lang="en-US" sz="1200" dirty="0" smtClean="0"/>
              <a:t>cqlsh:ks_7445</a:t>
            </a:r>
            <a:r>
              <a:rPr lang="en-US" sz="1200" dirty="0"/>
              <a:t>&gt; select * from t1 where col3 LIKE 'aaa'; </a:t>
            </a:r>
            <a:endParaRPr lang="en-US" sz="1200" dirty="0" smtClean="0"/>
          </a:p>
          <a:p>
            <a:pPr marL="6350" indent="0">
              <a:spcBef>
                <a:spcPts val="0"/>
              </a:spcBef>
              <a:spcAft>
                <a:spcPts val="0"/>
              </a:spcAft>
              <a:buNone/>
            </a:pPr>
            <a:endParaRPr lang="en-US" sz="1200" dirty="0"/>
          </a:p>
          <a:p>
            <a:pPr marL="6350" indent="0">
              <a:spcBef>
                <a:spcPts val="0"/>
              </a:spcBef>
              <a:spcAft>
                <a:spcPts val="0"/>
              </a:spcAft>
              <a:buNone/>
            </a:pPr>
            <a:r>
              <a:rPr lang="en-US" sz="1200" dirty="0" smtClean="0">
                <a:latin typeface="Courier New" pitchFamily="49" charset="0"/>
                <a:cs typeface="Courier New" pitchFamily="49" charset="0"/>
              </a:rPr>
              <a:t>col1 </a:t>
            </a:r>
            <a:r>
              <a:rPr lang="en-US" sz="1200" dirty="0">
                <a:latin typeface="Courier New" pitchFamily="49" charset="0"/>
                <a:cs typeface="Courier New" pitchFamily="49" charset="0"/>
              </a:rPr>
              <a:t>| col2 | col0 | col3 | col4 | col5 | col6 | col7 | col8 | col9 | </a:t>
            </a:r>
            <a:r>
              <a:rPr lang="en-US" sz="1200" dirty="0" err="1" smtClean="0">
                <a:latin typeface="Courier New" pitchFamily="49" charset="0"/>
                <a:cs typeface="Courier New" pitchFamily="49" charset="0"/>
              </a:rPr>
              <a:t>solr_query</a:t>
            </a:r>
            <a:endParaRPr lang="en-US" sz="1200" dirty="0" smtClean="0">
              <a:latin typeface="Courier New" pitchFamily="49" charset="0"/>
              <a:cs typeface="Courier New" pitchFamily="49" charset="0"/>
            </a:endParaRPr>
          </a:p>
          <a:p>
            <a:pPr marL="6350" indent="0">
              <a:spcBef>
                <a:spcPts val="0"/>
              </a:spcBef>
              <a:spcAft>
                <a:spcPts val="0"/>
              </a:spcAft>
              <a:buNone/>
            </a:pPr>
            <a:r>
              <a:rPr lang="en-US" sz="1200" dirty="0" smtClean="0">
                <a:latin typeface="Courier New" pitchFamily="49" charset="0"/>
                <a:cs typeface="Courier New" pitchFamily="49" charset="0"/>
              </a:rPr>
              <a:t>------+------+------+------+------+------+------+------+------+------+------------</a:t>
            </a:r>
          </a:p>
          <a:p>
            <a:pPr marL="6350" indent="0">
              <a:spcBef>
                <a:spcPts val="0"/>
              </a:spcBef>
              <a:spcAft>
                <a:spcPts val="0"/>
              </a:spcAft>
              <a:buNone/>
            </a:pPr>
            <a:r>
              <a:rPr lang="en-US" sz="1200" dirty="0" smtClean="0">
                <a:latin typeface="Courier New" pitchFamily="49" charset="0"/>
                <a:cs typeface="Courier New" pitchFamily="49" charset="0"/>
              </a:rPr>
              <a:t>(</a:t>
            </a:r>
            <a:r>
              <a:rPr lang="en-US" sz="1200" dirty="0">
                <a:latin typeface="Courier New" pitchFamily="49" charset="0"/>
                <a:cs typeface="Courier New" pitchFamily="49" charset="0"/>
              </a:rPr>
              <a:t>0 rows</a:t>
            </a:r>
            <a:r>
              <a:rPr lang="en-US" sz="1200" dirty="0" smtClean="0">
                <a:latin typeface="Courier New" pitchFamily="49" charset="0"/>
                <a:cs typeface="Courier New" pitchFamily="49" charset="0"/>
              </a:rPr>
              <a:t>)</a:t>
            </a:r>
          </a:p>
          <a:p>
            <a:pPr marL="6350" indent="0">
              <a:spcBef>
                <a:spcPts val="0"/>
              </a:spcBef>
              <a:spcAft>
                <a:spcPts val="0"/>
              </a:spcAft>
              <a:buNone/>
            </a:pPr>
            <a:endParaRPr lang="en-US" sz="1200" dirty="0"/>
          </a:p>
          <a:p>
            <a:pPr marL="6350" indent="0">
              <a:spcBef>
                <a:spcPts val="0"/>
              </a:spcBef>
              <a:spcAft>
                <a:spcPts val="0"/>
              </a:spcAft>
              <a:buNone/>
            </a:pPr>
            <a:r>
              <a:rPr lang="en-US" sz="1200" dirty="0" smtClean="0">
                <a:latin typeface="Courier New" pitchFamily="49" charset="0"/>
                <a:cs typeface="Courier New" pitchFamily="49" charset="0"/>
              </a:rPr>
              <a:t>Tracing </a:t>
            </a:r>
            <a:r>
              <a:rPr lang="en-US" sz="1200" dirty="0">
                <a:latin typeface="Courier New" pitchFamily="49" charset="0"/>
                <a:cs typeface="Courier New" pitchFamily="49" charset="0"/>
              </a:rPr>
              <a:t>session: 1495de60-4fd3-11e8-98c6-630a381113b4 </a:t>
            </a:r>
            <a:endParaRPr lang="en-US" sz="1200" dirty="0" smtClean="0">
              <a:latin typeface="Courier New" pitchFamily="49" charset="0"/>
              <a:cs typeface="Courier New" pitchFamily="49" charset="0"/>
            </a:endParaRPr>
          </a:p>
          <a:p>
            <a:pPr marL="6350" indent="0">
              <a:spcBef>
                <a:spcPts val="0"/>
              </a:spcBef>
              <a:spcAft>
                <a:spcPts val="0"/>
              </a:spcAft>
              <a:buNone/>
            </a:pPr>
            <a:r>
              <a:rPr lang="en-US" sz="1200" dirty="0" smtClean="0">
                <a:latin typeface="Courier New" pitchFamily="49" charset="0"/>
                <a:cs typeface="Courier New" pitchFamily="49" charset="0"/>
              </a:rPr>
              <a:t>activity           </a:t>
            </a:r>
            <a:r>
              <a:rPr lang="en-US" sz="1200" dirty="0">
                <a:latin typeface="Courier New" pitchFamily="49" charset="0"/>
                <a:cs typeface="Courier New" pitchFamily="49" charset="0"/>
              </a:rPr>
              <a:t>| timestamp         | source    | source_elapsed | </a:t>
            </a:r>
            <a:r>
              <a:rPr lang="en-US" sz="1200" dirty="0" smtClean="0">
                <a:latin typeface="Courier New" pitchFamily="49" charset="0"/>
                <a:cs typeface="Courier New" pitchFamily="49" charset="0"/>
              </a:rPr>
              <a:t>client</a:t>
            </a:r>
          </a:p>
          <a:p>
            <a:pPr marL="6350" indent="0">
              <a:spcBef>
                <a:spcPts val="0"/>
              </a:spcBef>
              <a:spcAft>
                <a:spcPts val="0"/>
              </a:spcAft>
              <a:buNone/>
            </a:pPr>
            <a:r>
              <a:rPr lang="en-US" sz="1200" dirty="0" smtClean="0">
                <a:latin typeface="Courier New" pitchFamily="49" charset="0"/>
                <a:cs typeface="Courier New" pitchFamily="49" charset="0"/>
              </a:rPr>
              <a:t>-------------------+-------------------+-----------+----------------+-----------</a:t>
            </a:r>
          </a:p>
          <a:p>
            <a:pPr marL="6350" indent="0">
              <a:spcBef>
                <a:spcPts val="0"/>
              </a:spcBef>
              <a:spcAft>
                <a:spcPts val="0"/>
              </a:spcAft>
              <a:buNone/>
            </a:pPr>
            <a:r>
              <a:rPr lang="en-US" sz="1200" dirty="0" smtClean="0">
                <a:latin typeface="Courier New" pitchFamily="49" charset="0"/>
                <a:cs typeface="Courier New" pitchFamily="49" charset="0"/>
              </a:rPr>
              <a:t>Execute </a:t>
            </a:r>
            <a:r>
              <a:rPr lang="en-US" sz="1200" dirty="0">
                <a:latin typeface="Courier New" pitchFamily="49" charset="0"/>
                <a:cs typeface="Courier New" pitchFamily="49" charset="0"/>
              </a:rPr>
              <a:t>CQL3 query | 2018-05-04 ...    | 127.0.0.1 |              0 | </a:t>
            </a:r>
            <a:r>
              <a:rPr lang="en-US" sz="1200" dirty="0" smtClean="0">
                <a:latin typeface="Courier New" pitchFamily="49" charset="0"/>
                <a:cs typeface="Courier New" pitchFamily="49" charset="0"/>
              </a:rPr>
              <a:t>127.0.0.1</a:t>
            </a:r>
          </a:p>
          <a:p>
            <a:pPr marL="6350" indent="0">
              <a:spcBef>
                <a:spcPts val="0"/>
              </a:spcBef>
              <a:spcAft>
                <a:spcPts val="0"/>
              </a:spcAft>
              <a:buNone/>
            </a:pPr>
            <a:r>
              <a:rPr lang="en-US" sz="1200" dirty="0" smtClean="0">
                <a:latin typeface="Courier New" pitchFamily="49" charset="0"/>
                <a:cs typeface="Courier New" pitchFamily="49" charset="0"/>
              </a:rPr>
              <a:t>Parsing </a:t>
            </a:r>
            <a:r>
              <a:rPr lang="en-US" sz="1200" dirty="0">
                <a:latin typeface="Courier New" pitchFamily="49" charset="0"/>
                <a:cs typeface="Courier New" pitchFamily="49" charset="0"/>
              </a:rPr>
              <a:t>select * from t1 where col3 LIKE 'aaa'; </a:t>
            </a:r>
            <a:r>
              <a:rPr lang="en-US" sz="1200" dirty="0" smtClean="0">
                <a:latin typeface="Courier New" pitchFamily="49" charset="0"/>
                <a:cs typeface="Courier New" pitchFamily="49" charset="0"/>
              </a:rPr>
              <a:t>...</a:t>
            </a:r>
          </a:p>
          <a:p>
            <a:pPr marL="6350" indent="0">
              <a:spcBef>
                <a:spcPts val="0"/>
              </a:spcBef>
              <a:spcAft>
                <a:spcPts val="0"/>
              </a:spcAft>
              <a:buNone/>
            </a:pPr>
            <a:r>
              <a:rPr lang="en-US" sz="1200" dirty="0" smtClean="0">
                <a:latin typeface="Courier New" pitchFamily="49" charset="0"/>
                <a:cs typeface="Courier New" pitchFamily="49" charset="0"/>
              </a:rPr>
              <a:t>Preparing </a:t>
            </a:r>
            <a:r>
              <a:rPr lang="en-US" sz="1200" dirty="0">
                <a:latin typeface="Courier New" pitchFamily="49" charset="0"/>
                <a:cs typeface="Courier New" pitchFamily="49" charset="0"/>
              </a:rPr>
              <a:t>statement </a:t>
            </a:r>
            <a:r>
              <a:rPr lang="en-US" sz="1200" dirty="0" smtClean="0">
                <a:latin typeface="Courier New" pitchFamily="49" charset="0"/>
                <a:cs typeface="Courier New" pitchFamily="49" charset="0"/>
              </a:rPr>
              <a:t>...</a:t>
            </a:r>
          </a:p>
          <a:p>
            <a:pPr marL="6350" indent="0">
              <a:spcBef>
                <a:spcPts val="0"/>
              </a:spcBef>
              <a:spcAft>
                <a:spcPts val="0"/>
              </a:spcAft>
              <a:buNone/>
            </a:pPr>
            <a:r>
              <a:rPr lang="en-US" sz="1200" dirty="0" smtClean="0">
                <a:latin typeface="Courier New" pitchFamily="49" charset="0"/>
                <a:cs typeface="Courier New" pitchFamily="49" charset="0"/>
              </a:rPr>
              <a:t>Processed </a:t>
            </a:r>
            <a:r>
              <a:rPr lang="en-US" sz="1200" dirty="0">
                <a:latin typeface="Courier New" pitchFamily="49" charset="0"/>
                <a:cs typeface="Courier New" pitchFamily="49" charset="0"/>
              </a:rPr>
              <a:t>response from shard 127.0.0.1:8609/solr/ks_7445.t1:    </a:t>
            </a:r>
            <a:endParaRPr lang="en-US" sz="1200" dirty="0" smtClean="0">
              <a:latin typeface="Courier New" pitchFamily="49" charset="0"/>
              <a:cs typeface="Courier New" pitchFamily="49" charset="0"/>
            </a:endParaRPr>
          </a:p>
          <a:p>
            <a:pPr marL="6350" indent="0" defTabSz="230188">
              <a:spcBef>
                <a:spcPts val="0"/>
              </a:spcBef>
              <a:spcAft>
                <a:spcPts val="0"/>
              </a:spcAft>
              <a:buNone/>
            </a:pPr>
            <a:r>
              <a:rPr lang="en-US" sz="1200" dirty="0">
                <a:latin typeface="Courier New" pitchFamily="49" charset="0"/>
                <a:cs typeface="Courier New" pitchFamily="49" charset="0"/>
              </a:rPr>
              <a:t>	</a:t>
            </a:r>
            <a:r>
              <a:rPr lang="en-US" sz="1200" dirty="0" err="1" smtClean="0">
                <a:latin typeface="Courier New" pitchFamily="49" charset="0"/>
                <a:cs typeface="Courier New" pitchFamily="49" charset="0"/>
              </a:rPr>
              <a:t>numFound</a:t>
            </a:r>
            <a:r>
              <a:rPr lang="en-US" sz="1200" dirty="0">
                <a:latin typeface="Courier New" pitchFamily="49" charset="0"/>
                <a:cs typeface="Courier New" pitchFamily="49" charset="0"/>
              </a:rPr>
              <a:t>: 0, </a:t>
            </a:r>
            <a:r>
              <a:rPr lang="en-US" dirty="0">
                <a:solidFill>
                  <a:srgbClr val="00B0F0"/>
                </a:solidFill>
                <a:latin typeface="Courier New" pitchFamily="49" charset="0"/>
                <a:cs typeface="Courier New" pitchFamily="49" charset="0"/>
              </a:rPr>
              <a:t>maxScore</a:t>
            </a:r>
            <a:r>
              <a:rPr lang="en-US" sz="1200" dirty="0">
                <a:latin typeface="Courier New" pitchFamily="49" charset="0"/>
                <a:cs typeface="Courier New" pitchFamily="49" charset="0"/>
              </a:rPr>
              <a:t>: null, elapsed time: 5 ms,    </a:t>
            </a:r>
            <a:endParaRPr lang="en-US" sz="1200" dirty="0" smtClean="0">
              <a:latin typeface="Courier New" pitchFamily="49" charset="0"/>
              <a:cs typeface="Courier New" pitchFamily="49" charset="0"/>
            </a:endParaRPr>
          </a:p>
          <a:p>
            <a:pPr marL="6350" indent="0" defTabSz="230188">
              <a:spcBef>
                <a:spcPts val="0"/>
              </a:spcBef>
              <a:spcAft>
                <a:spcPts val="0"/>
              </a:spcAft>
              <a:buNone/>
            </a:pPr>
            <a:r>
              <a:rPr lang="en-US" sz="1200" dirty="0" smtClean="0">
                <a:latin typeface="Courier New" pitchFamily="49" charset="0"/>
                <a:cs typeface="Courier New" pitchFamily="49" charset="0"/>
              </a:rPr>
              <a:t>	token </a:t>
            </a:r>
            <a:r>
              <a:rPr lang="en-US" sz="1200" dirty="0">
                <a:latin typeface="Courier New" pitchFamily="49" charset="0"/>
                <a:cs typeface="Courier New" pitchFamily="49" charset="0"/>
              </a:rPr>
              <a:t>ranges: [(-9223372036854775808,-9223372036854775808]]    </a:t>
            </a:r>
            <a:endParaRPr lang="en-US" sz="1200" dirty="0" smtClean="0">
              <a:latin typeface="Courier New" pitchFamily="49" charset="0"/>
              <a:cs typeface="Courier New" pitchFamily="49" charset="0"/>
            </a:endParaRPr>
          </a:p>
          <a:p>
            <a:pPr marL="6350" indent="0" defTabSz="230188">
              <a:spcBef>
                <a:spcPts val="0"/>
              </a:spcBef>
              <a:spcAft>
                <a:spcPts val="0"/>
              </a:spcAft>
              <a:buNone/>
            </a:pPr>
            <a:r>
              <a:rPr lang="en-US" sz="1200" dirty="0">
                <a:latin typeface="Courier New" pitchFamily="49" charset="0"/>
                <a:cs typeface="Courier New" pitchFamily="49" charset="0"/>
              </a:rPr>
              <a:t>	</a:t>
            </a:r>
            <a:r>
              <a:rPr lang="en-US" sz="1200" dirty="0" smtClean="0">
                <a:latin typeface="Courier New" pitchFamily="49" charset="0"/>
                <a:cs typeface="Courier New" pitchFamily="49" charset="0"/>
              </a:rPr>
              <a:t>[</a:t>
            </a:r>
            <a:r>
              <a:rPr lang="en-US" sz="1200" dirty="0">
                <a:latin typeface="Courier New" pitchFamily="49" charset="0"/>
                <a:cs typeface="Courier New" pitchFamily="49" charset="0"/>
              </a:rPr>
              <a:t>Solr CQL query thread-0] | ...      ...</a:t>
            </a:r>
            <a:endParaRPr lang="en-US" sz="1000" dirty="0">
              <a:latin typeface="Courier New" pitchFamily="49" charset="0"/>
              <a:cs typeface="Courier New" pitchFamily="49" charset="0"/>
            </a:endParaRPr>
          </a:p>
        </p:txBody>
      </p:sp>
    </p:spTree>
    <p:extLst>
      <p:ext uri="{BB962C8B-B14F-4D97-AF65-F5344CB8AC3E}">
        <p14:creationId xmlns:p14="http://schemas.microsoft.com/office/powerpoint/2010/main" val="14941124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r>
              <a:rPr lang="en-US" dirty="0" smtClean="0"/>
              <a:t>000-DTSE-Search-7445-60-DM-</a:t>
            </a:r>
            <a:fld id="{5A6FB346-E907-314D-8DE1-ECD2B2B6AA1B}" type="slidenum">
              <a:rPr lang="uk-UA" smtClean="0"/>
              <a:pPr/>
              <a:t>39</a:t>
            </a:fld>
            <a:endParaRPr lang="uk-UA" dirty="0"/>
          </a:p>
        </p:txBody>
      </p:sp>
      <p:sp>
        <p:nvSpPr>
          <p:cNvPr id="3" name="Date Placeholder 2"/>
          <p:cNvSpPr>
            <a:spLocks noGrp="1"/>
          </p:cNvSpPr>
          <p:nvPr>
            <p:ph type="dt" sz="half" idx="12"/>
          </p:nvPr>
        </p:nvSpPr>
        <p:spPr/>
        <p:txBody>
          <a:bodyPr/>
          <a:lstStyle/>
          <a:p>
            <a:r>
              <a:rPr lang="en-US" smtClean="0"/>
              <a:t>© DataStax, All Rights Reserved. Confidential.</a:t>
            </a:r>
            <a:endParaRPr lang="en-US" dirty="0"/>
          </a:p>
        </p:txBody>
      </p:sp>
      <p:sp>
        <p:nvSpPr>
          <p:cNvPr id="6" name="Title 1"/>
          <p:cNvSpPr>
            <a:spLocks noGrp="1"/>
          </p:cNvSpPr>
          <p:nvPr>
            <p:ph type="title"/>
          </p:nvPr>
        </p:nvSpPr>
        <p:spPr>
          <a:xfrm>
            <a:off x="457200" y="1927314"/>
            <a:ext cx="8229600" cy="857250"/>
          </a:xfrm>
        </p:spPr>
        <p:txBody>
          <a:bodyPr/>
          <a:lstStyle/>
          <a:p>
            <a:r>
              <a:rPr lang="en-US" dirty="0" smtClean="0"/>
              <a:t>End of Module:</a:t>
            </a:r>
            <a:endParaRPr lang="en-US" dirty="0"/>
          </a:p>
        </p:txBody>
      </p:sp>
    </p:spTree>
    <p:extLst>
      <p:ext uri="{BB962C8B-B14F-4D97-AF65-F5344CB8AC3E}">
        <p14:creationId xmlns:p14="http://schemas.microsoft.com/office/powerpoint/2010/main" val="2184243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to test with .. page 2</a:t>
            </a:r>
            <a:r>
              <a:rPr lang="en-US" dirty="0" smtClean="0"/>
              <a:t> </a:t>
            </a:r>
            <a:r>
              <a:rPr lang="en-US" dirty="0"/>
              <a:t>of 12</a:t>
            </a:r>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000-DTSE-Search-7445-60-DM-</a:t>
            </a:r>
            <a:fld id="{5A6FB346-E907-314D-8DE1-ECD2B2B6AA1B}" type="slidenum">
              <a:rPr lang="uk-UA" smtClean="0"/>
              <a:pPr/>
              <a:t>4</a:t>
            </a:fld>
            <a:endParaRPr lang="uk-UA" dirty="0"/>
          </a:p>
        </p:txBody>
      </p:sp>
      <p:sp>
        <p:nvSpPr>
          <p:cNvPr id="6" name="Content Placeholder 3"/>
          <p:cNvSpPr>
            <a:spLocks noGrp="1"/>
          </p:cNvSpPr>
          <p:nvPr>
            <p:ph sz="quarter" idx="16"/>
          </p:nvPr>
        </p:nvSpPr>
        <p:spPr>
          <a:xfrm>
            <a:off x="357443" y="1421477"/>
            <a:ext cx="8329357" cy="2310937"/>
          </a:xfrm>
        </p:spPr>
        <p:txBody>
          <a:bodyPr/>
          <a:lstStyle/>
          <a:p>
            <a:pPr marL="6350" indent="0">
              <a:spcBef>
                <a:spcPts val="0"/>
              </a:spcBef>
              <a:spcAft>
                <a:spcPts val="0"/>
              </a:spcAft>
              <a:buNone/>
            </a:pPr>
            <a:r>
              <a:rPr lang="en-US" sz="1400" dirty="0" err="1" smtClean="0"/>
              <a:t>dsetool</a:t>
            </a:r>
            <a:r>
              <a:rPr lang="en-US" sz="1400" dirty="0" smtClean="0"/>
              <a:t> </a:t>
            </a:r>
            <a:r>
              <a:rPr lang="en-US" sz="1400" dirty="0"/>
              <a:t>write_resource ks_7445.t1 </a:t>
            </a:r>
            <a:r>
              <a:rPr lang="en-US" sz="1400" dirty="0" smtClean="0"/>
              <a:t>name=7445_my_synonyms.txt file=7445_my_synonyms.txt</a:t>
            </a:r>
            <a:endParaRPr lang="en-US" sz="1400" dirty="0"/>
          </a:p>
          <a:p>
            <a:pPr marL="6350" indent="0">
              <a:spcBef>
                <a:spcPts val="0"/>
              </a:spcBef>
              <a:spcAft>
                <a:spcPts val="0"/>
              </a:spcAft>
              <a:buNone/>
            </a:pPr>
            <a:endParaRPr lang="en-US" sz="1400" dirty="0" smtClean="0"/>
          </a:p>
          <a:p>
            <a:pPr marL="6350" indent="0">
              <a:spcBef>
                <a:spcPts val="0"/>
              </a:spcBef>
              <a:spcAft>
                <a:spcPts val="0"/>
              </a:spcAft>
              <a:buNone/>
            </a:pPr>
            <a:r>
              <a:rPr lang="en-US" sz="1400" dirty="0" smtClean="0"/>
              <a:t>#</a:t>
            </a:r>
            <a:endParaRPr lang="en-US" sz="1400" dirty="0"/>
          </a:p>
          <a:p>
            <a:pPr marL="6350" indent="0">
              <a:spcBef>
                <a:spcPts val="0"/>
              </a:spcBef>
              <a:spcAft>
                <a:spcPts val="0"/>
              </a:spcAft>
              <a:buNone/>
            </a:pPr>
            <a:r>
              <a:rPr lang="en-US" sz="1400" dirty="0" smtClean="0"/>
              <a:t>#  </a:t>
            </a:r>
            <a:r>
              <a:rPr lang="en-US" sz="1400" dirty="0"/>
              <a:t>My synonyms file !!</a:t>
            </a:r>
          </a:p>
          <a:p>
            <a:pPr marL="6350" indent="0">
              <a:spcBef>
                <a:spcPts val="0"/>
              </a:spcBef>
              <a:spcAft>
                <a:spcPts val="0"/>
              </a:spcAft>
              <a:buNone/>
            </a:pPr>
            <a:r>
              <a:rPr lang="en-US" sz="1400" dirty="0" smtClean="0"/>
              <a:t>#</a:t>
            </a:r>
            <a:endParaRPr lang="en-US" sz="1400" dirty="0"/>
          </a:p>
          <a:p>
            <a:pPr marL="6350" indent="0">
              <a:spcBef>
                <a:spcPts val="0"/>
              </a:spcBef>
              <a:spcAft>
                <a:spcPts val="0"/>
              </a:spcAft>
              <a:buNone/>
            </a:pPr>
            <a:r>
              <a:rPr lang="en-US" sz="1400" dirty="0" smtClean="0"/>
              <a:t>Robert</a:t>
            </a:r>
            <a:r>
              <a:rPr lang="en-US" sz="1400" dirty="0"/>
              <a:t>, Bob, Bobbie</a:t>
            </a:r>
          </a:p>
          <a:p>
            <a:pPr marL="6350" indent="0">
              <a:spcBef>
                <a:spcPts val="0"/>
              </a:spcBef>
              <a:spcAft>
                <a:spcPts val="0"/>
              </a:spcAft>
              <a:buNone/>
            </a:pPr>
            <a:r>
              <a:rPr lang="it-IT" sz="1400" dirty="0" smtClean="0"/>
              <a:t>Dave</a:t>
            </a:r>
            <a:r>
              <a:rPr lang="it-IT" sz="1400" dirty="0"/>
              <a:t>, David, Davie, Dava Roonie</a:t>
            </a:r>
          </a:p>
          <a:p>
            <a:pPr marL="6350" indent="0">
              <a:spcBef>
                <a:spcPts val="0"/>
              </a:spcBef>
              <a:spcAft>
                <a:spcPts val="0"/>
              </a:spcAft>
              <a:buNone/>
            </a:pPr>
            <a:r>
              <a:rPr lang="en-US" sz="1400" dirty="0" smtClean="0"/>
              <a:t>Charles</a:t>
            </a:r>
            <a:r>
              <a:rPr lang="en-US" sz="1400" dirty="0"/>
              <a:t>, Chuck, Charlie, Barkley</a:t>
            </a:r>
          </a:p>
          <a:p>
            <a:pPr marL="6350" indent="0">
              <a:spcBef>
                <a:spcPts val="0"/>
              </a:spcBef>
              <a:spcAft>
                <a:spcPts val="0"/>
              </a:spcAft>
              <a:buNone/>
            </a:pPr>
            <a:r>
              <a:rPr lang="en-US" sz="1400" dirty="0" smtClean="0"/>
              <a:t>Elizabeth</a:t>
            </a:r>
            <a:r>
              <a:rPr lang="en-US" sz="1400" dirty="0"/>
              <a:t>, Beth, Liz, Lizzie, Tina</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9536" y="489645"/>
            <a:ext cx="835025"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252340" y="1381691"/>
            <a:ext cx="7507195" cy="357353"/>
          </a:xfrm>
          <a:prstGeom prst="rect">
            <a:avLst/>
          </a:prstGeom>
          <a:solidFill>
            <a:schemeClr val="bg1">
              <a:lumMod val="9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8296" y="1986454"/>
            <a:ext cx="840884" cy="1050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6740534" y="2667181"/>
            <a:ext cx="1851789" cy="369332"/>
          </a:xfrm>
          <a:prstGeom prst="rect">
            <a:avLst/>
          </a:prstGeom>
          <a:noFill/>
        </p:spPr>
        <p:txBody>
          <a:bodyPr wrap="none" rtlCol="0">
            <a:spAutoFit/>
          </a:bodyPr>
          <a:lstStyle/>
          <a:p>
            <a:r>
              <a:rPr lang="en-US" sz="1800" b="1" dirty="0" smtClean="0"/>
              <a:t>Prerequisites ?</a:t>
            </a:r>
          </a:p>
        </p:txBody>
      </p:sp>
    </p:spTree>
    <p:extLst>
      <p:ext uri="{BB962C8B-B14F-4D97-AF65-F5344CB8AC3E}">
        <p14:creationId xmlns:p14="http://schemas.microsoft.com/office/powerpoint/2010/main" val="13703614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2"/>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000-DTSE-Search-7445-60-DM-</a:t>
            </a:r>
            <a:fld id="{5A6FB346-E907-314D-8DE1-ECD2B2B6AA1B}" type="slidenum">
              <a:rPr lang="uk-UA" smtClean="0"/>
              <a:pPr/>
              <a:t>40</a:t>
            </a:fld>
            <a:endParaRPr lang="uk-UA" dirty="0"/>
          </a:p>
        </p:txBody>
      </p:sp>
      <p:sp>
        <p:nvSpPr>
          <p:cNvPr id="6" name="Title 1"/>
          <p:cNvSpPr>
            <a:spLocks noGrp="1"/>
          </p:cNvSpPr>
          <p:nvPr>
            <p:ph type="title"/>
          </p:nvPr>
        </p:nvSpPr>
        <p:spPr>
          <a:xfrm>
            <a:off x="457200" y="1927314"/>
            <a:ext cx="8229600" cy="857250"/>
          </a:xfrm>
        </p:spPr>
        <p:txBody>
          <a:bodyPr/>
          <a:lstStyle/>
          <a:p>
            <a:r>
              <a:rPr lang="en-US" dirty="0" smtClean="0"/>
              <a:t>Additional Detail:</a:t>
            </a:r>
            <a:endParaRPr lang="en-US" dirty="0"/>
          </a:p>
        </p:txBody>
      </p:sp>
    </p:spTree>
    <p:extLst>
      <p:ext uri="{BB962C8B-B14F-4D97-AF65-F5344CB8AC3E}">
        <p14:creationId xmlns:p14="http://schemas.microsoft.com/office/powerpoint/2010/main" val="19997628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Beider</a:t>
            </a:r>
            <a:r>
              <a:rPr lang="en-US" dirty="0" smtClean="0"/>
              <a:t> Morse Phonetic Matching </a:t>
            </a:r>
            <a:endParaRPr lang="en-US" dirty="0"/>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4" name="Slide Number Placeholder 3"/>
          <p:cNvSpPr>
            <a:spLocks noGrp="1"/>
          </p:cNvSpPr>
          <p:nvPr>
            <p:ph type="sldNum" sz="quarter" idx="11"/>
          </p:nvPr>
        </p:nvSpPr>
        <p:spPr/>
        <p:txBody>
          <a:bodyPr/>
          <a:lstStyle/>
          <a:p>
            <a:r>
              <a:rPr lang="en-US" dirty="0" smtClean="0"/>
              <a:t>000-DTSE-Search-7445-60-DM-</a:t>
            </a:r>
            <a:fld id="{5A6FB346-E907-314D-8DE1-ECD2B2B6AA1B}" type="slidenum">
              <a:rPr lang="uk-UA" smtClean="0"/>
              <a:pPr/>
              <a:t>41</a:t>
            </a:fld>
            <a:endParaRPr lang="uk-UA"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31" y="1170943"/>
            <a:ext cx="1598528" cy="2411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144672" y="3778981"/>
            <a:ext cx="3470822" cy="400110"/>
          </a:xfrm>
          <a:prstGeom prst="rect">
            <a:avLst/>
          </a:prstGeom>
          <a:noFill/>
        </p:spPr>
        <p:txBody>
          <a:bodyPr wrap="none" rtlCol="0">
            <a:spAutoFit/>
          </a:bodyPr>
          <a:lstStyle/>
          <a:p>
            <a:r>
              <a:rPr lang="en-US" sz="1000" dirty="0" smtClean="0"/>
              <a:t>Image Source</a:t>
            </a:r>
            <a:r>
              <a:rPr lang="en-US" sz="1000" dirty="0"/>
              <a:t>: </a:t>
            </a:r>
            <a:r>
              <a:rPr lang="en-US" sz="1000" dirty="0">
                <a:hlinkClick r:id="rId4"/>
              </a:rPr>
              <a:t>http://</a:t>
            </a:r>
            <a:r>
              <a:rPr lang="en-US" sz="1000" dirty="0" smtClean="0">
                <a:hlinkClick r:id="rId4"/>
              </a:rPr>
              <a:t>horwitzfam.org/beider_and_book.htm</a:t>
            </a:r>
            <a:endParaRPr lang="en-US" sz="1000" dirty="0" smtClean="0"/>
          </a:p>
          <a:p>
            <a:pPr defTabSz="227013"/>
            <a:r>
              <a:rPr lang="en-US" sz="1000" dirty="0"/>
              <a:t>	https://en.wikipedia.org/wiki/Alexander_Beider</a:t>
            </a:r>
          </a:p>
        </p:txBody>
      </p:sp>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6820" y="1184599"/>
            <a:ext cx="1791803" cy="2388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4852775" y="3778981"/>
            <a:ext cx="4052713" cy="400110"/>
          </a:xfrm>
          <a:prstGeom prst="rect">
            <a:avLst/>
          </a:prstGeom>
          <a:noFill/>
        </p:spPr>
        <p:txBody>
          <a:bodyPr wrap="none" rtlCol="0">
            <a:spAutoFit/>
          </a:bodyPr>
          <a:lstStyle/>
          <a:p>
            <a:r>
              <a:rPr lang="en-US" sz="1000" dirty="0" smtClean="0"/>
              <a:t>Image Source</a:t>
            </a:r>
            <a:r>
              <a:rPr lang="en-US" sz="1000" dirty="0"/>
              <a:t>: https://upgs.wordpress.com/2007/11/02/steve-morse/</a:t>
            </a:r>
            <a:endParaRPr lang="en-US" sz="1000" dirty="0" smtClean="0"/>
          </a:p>
          <a:p>
            <a:pPr defTabSz="227013"/>
            <a:r>
              <a:rPr lang="en-US" sz="1000" dirty="0" smtClean="0"/>
              <a:t>	https</a:t>
            </a:r>
            <a:r>
              <a:rPr lang="en-US" sz="1000" dirty="0"/>
              <a:t>://en.wikipedia.org/wiki/Stephen_P._Morse</a:t>
            </a:r>
          </a:p>
        </p:txBody>
      </p:sp>
    </p:spTree>
    <p:extLst>
      <p:ext uri="{BB962C8B-B14F-4D97-AF65-F5344CB8AC3E}">
        <p14:creationId xmlns:p14="http://schemas.microsoft.com/office/powerpoint/2010/main" val="4116478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to test with .. page </a:t>
            </a:r>
            <a:r>
              <a:rPr lang="en-US" dirty="0" smtClean="0"/>
              <a:t>3 </a:t>
            </a:r>
            <a:r>
              <a:rPr lang="en-US" dirty="0"/>
              <a:t>of 12</a:t>
            </a:r>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000-DTSE-Search-7445-60-DM-</a:t>
            </a:r>
            <a:fld id="{5A6FB346-E907-314D-8DE1-ECD2B2B6AA1B}" type="slidenum">
              <a:rPr lang="uk-UA" smtClean="0"/>
              <a:pPr/>
              <a:t>5</a:t>
            </a:fld>
            <a:endParaRPr lang="uk-UA" dirty="0"/>
          </a:p>
        </p:txBody>
      </p:sp>
      <p:sp>
        <p:nvSpPr>
          <p:cNvPr id="6" name="Content Placeholder 3"/>
          <p:cNvSpPr>
            <a:spLocks noGrp="1"/>
          </p:cNvSpPr>
          <p:nvPr>
            <p:ph sz="quarter" idx="16"/>
          </p:nvPr>
        </p:nvSpPr>
        <p:spPr>
          <a:xfrm>
            <a:off x="357444" y="731516"/>
            <a:ext cx="4098178" cy="3636761"/>
          </a:xfrm>
        </p:spPr>
        <p:txBody>
          <a:bodyPr/>
          <a:lstStyle/>
          <a:p>
            <a:pPr marL="6350" indent="0">
              <a:spcBef>
                <a:spcPts val="0"/>
              </a:spcBef>
              <a:spcAft>
                <a:spcPts val="0"/>
              </a:spcAft>
              <a:buNone/>
            </a:pPr>
            <a:r>
              <a:rPr lang="de-DE" sz="1400" dirty="0"/>
              <a:t>ALTER SEARCH INDEX SCHEMA ON t1 </a:t>
            </a:r>
          </a:p>
          <a:p>
            <a:pPr marL="6350" indent="0">
              <a:spcBef>
                <a:spcPts val="0"/>
              </a:spcBef>
              <a:spcAft>
                <a:spcPts val="0"/>
              </a:spcAft>
              <a:buNone/>
            </a:pPr>
            <a:r>
              <a:rPr lang="en-US" sz="1400" dirty="0"/>
              <a:t>   ADD types.fieldType[@name='TextField_17',</a:t>
            </a:r>
          </a:p>
          <a:p>
            <a:pPr marL="6350" indent="0">
              <a:spcBef>
                <a:spcPts val="0"/>
              </a:spcBef>
              <a:spcAft>
                <a:spcPts val="0"/>
              </a:spcAft>
              <a:buNone/>
            </a:pPr>
            <a:r>
              <a:rPr lang="en-US" sz="1400" dirty="0"/>
              <a:t>   @class='solr.TextField',</a:t>
            </a:r>
          </a:p>
          <a:p>
            <a:pPr marL="6350" indent="0">
              <a:spcBef>
                <a:spcPts val="0"/>
              </a:spcBef>
              <a:spcAft>
                <a:spcPts val="0"/>
              </a:spcAft>
              <a:buNone/>
            </a:pPr>
            <a:r>
              <a:rPr lang="en-US" sz="1400" dirty="0"/>
              <a:t>   @termVectors='false',</a:t>
            </a:r>
          </a:p>
          <a:p>
            <a:pPr marL="6350" indent="0">
              <a:spcBef>
                <a:spcPts val="0"/>
              </a:spcBef>
              <a:spcAft>
                <a:spcPts val="0"/>
              </a:spcAft>
              <a:buNone/>
            </a:pPr>
            <a:r>
              <a:rPr lang="en-US" sz="1400" dirty="0"/>
              <a:t>   @termPositions='false',</a:t>
            </a:r>
          </a:p>
          <a:p>
            <a:pPr marL="6350" indent="0">
              <a:spcBef>
                <a:spcPts val="0"/>
              </a:spcBef>
              <a:spcAft>
                <a:spcPts val="0"/>
              </a:spcAft>
              <a:buNone/>
            </a:pPr>
            <a:r>
              <a:rPr lang="en-US" sz="1400" dirty="0"/>
              <a:t>   @termOffsets='false',</a:t>
            </a:r>
          </a:p>
          <a:p>
            <a:pPr marL="6350" indent="0">
              <a:spcBef>
                <a:spcPts val="0"/>
              </a:spcBef>
              <a:spcAft>
                <a:spcPts val="0"/>
              </a:spcAft>
              <a:buNone/>
            </a:pPr>
            <a:r>
              <a:rPr lang="en-US" sz="1400" dirty="0"/>
              <a:t>   @omitNorms='true'] with </a:t>
            </a:r>
          </a:p>
          <a:p>
            <a:pPr marL="6350" indent="0">
              <a:spcBef>
                <a:spcPts val="0"/>
              </a:spcBef>
              <a:spcAft>
                <a:spcPts val="0"/>
              </a:spcAft>
              <a:buNone/>
            </a:pPr>
            <a:r>
              <a:rPr lang="en-US" sz="1400" dirty="0"/>
              <a:t>   '{"analyzer":{"tokenizer":</a:t>
            </a:r>
          </a:p>
          <a:p>
            <a:pPr marL="6350" indent="0">
              <a:spcBef>
                <a:spcPts val="0"/>
              </a:spcBef>
              <a:spcAft>
                <a:spcPts val="0"/>
              </a:spcAft>
              <a:buNone/>
            </a:pPr>
            <a:r>
              <a:rPr lang="en-US" sz="1400" dirty="0"/>
              <a:t>      {"class":"solr.StandardTokenizerFactory"},</a:t>
            </a:r>
          </a:p>
          <a:p>
            <a:pPr marL="6350" indent="0">
              <a:spcBef>
                <a:spcPts val="0"/>
              </a:spcBef>
              <a:spcAft>
                <a:spcPts val="0"/>
              </a:spcAft>
              <a:buNone/>
            </a:pPr>
            <a:r>
              <a:rPr lang="en-US" sz="1400" dirty="0"/>
              <a:t>      "filter":{"class":"solr.SynonymFilterFactory",</a:t>
            </a:r>
          </a:p>
          <a:p>
            <a:pPr marL="6350" indent="0">
              <a:spcBef>
                <a:spcPts val="0"/>
              </a:spcBef>
              <a:spcAft>
                <a:spcPts val="0"/>
              </a:spcAft>
              <a:buNone/>
            </a:pPr>
            <a:r>
              <a:rPr lang="en-US" sz="1400" dirty="0"/>
              <a:t>      "synonyms":"7445_my_synonyms.txt"}}}';</a:t>
            </a:r>
          </a:p>
          <a:p>
            <a:pPr marL="6350" indent="0">
              <a:spcBef>
                <a:spcPts val="0"/>
              </a:spcBef>
              <a:spcAft>
                <a:spcPts val="0"/>
              </a:spcAft>
              <a:buNone/>
            </a:pPr>
            <a:endParaRPr lang="en-US" sz="1400" dirty="0"/>
          </a:p>
          <a:p>
            <a:pPr marL="6350" indent="0">
              <a:spcBef>
                <a:spcPts val="0"/>
              </a:spcBef>
              <a:spcAft>
                <a:spcPts val="0"/>
              </a:spcAft>
              <a:buNone/>
            </a:pPr>
            <a:r>
              <a:rPr lang="de-DE" sz="1400" dirty="0"/>
              <a:t>ALTER SEARCH INDEX SCHEMA ON t1 </a:t>
            </a:r>
          </a:p>
          <a:p>
            <a:pPr marL="6350" indent="0">
              <a:spcBef>
                <a:spcPts val="0"/>
              </a:spcBef>
              <a:spcAft>
                <a:spcPts val="0"/>
              </a:spcAft>
              <a:buNone/>
            </a:pPr>
            <a:r>
              <a:rPr lang="en-US" sz="1400" dirty="0"/>
              <a:t>   ADD fields.field[@name='col3',</a:t>
            </a:r>
          </a:p>
          <a:p>
            <a:pPr marL="6350" indent="0">
              <a:spcBef>
                <a:spcPts val="0"/>
              </a:spcBef>
              <a:spcAft>
                <a:spcPts val="0"/>
              </a:spcAft>
              <a:buNone/>
            </a:pPr>
            <a:r>
              <a:rPr lang="en-US" sz="1400" dirty="0"/>
              <a:t>   @type='TextField_17', </a:t>
            </a:r>
          </a:p>
          <a:p>
            <a:pPr marL="6350" indent="0">
              <a:spcBef>
                <a:spcPts val="0"/>
              </a:spcBef>
              <a:spcAft>
                <a:spcPts val="0"/>
              </a:spcAft>
              <a:buNone/>
            </a:pPr>
            <a:r>
              <a:rPr lang="en-US" sz="1400" dirty="0"/>
              <a:t>   @indexed='true',</a:t>
            </a:r>
          </a:p>
          <a:p>
            <a:pPr marL="6350" indent="0">
              <a:spcBef>
                <a:spcPts val="0"/>
              </a:spcBef>
              <a:spcAft>
                <a:spcPts val="0"/>
              </a:spcAft>
              <a:buNone/>
            </a:pPr>
            <a:r>
              <a:rPr lang="en-US" sz="1400" dirty="0"/>
              <a:t>   @multiValued='false',</a:t>
            </a:r>
          </a:p>
          <a:p>
            <a:pPr marL="6350" indent="0">
              <a:spcBef>
                <a:spcPts val="0"/>
              </a:spcBef>
              <a:spcAft>
                <a:spcPts val="0"/>
              </a:spcAft>
              <a:buNone/>
            </a:pPr>
            <a:r>
              <a:rPr lang="en-US" sz="1400" dirty="0"/>
              <a:t>   @stored='true'];</a:t>
            </a:r>
          </a:p>
        </p:txBody>
      </p:sp>
      <p:sp>
        <p:nvSpPr>
          <p:cNvPr id="7" name="Rectangle 6"/>
          <p:cNvSpPr/>
          <p:nvPr/>
        </p:nvSpPr>
        <p:spPr>
          <a:xfrm>
            <a:off x="357444" y="1397875"/>
            <a:ext cx="6968266" cy="914400"/>
          </a:xfrm>
          <a:prstGeom prst="rect">
            <a:avLst/>
          </a:prstGeom>
          <a:solidFill>
            <a:schemeClr val="bg1">
              <a:lumMod val="9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9536" y="489645"/>
            <a:ext cx="835025"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7622" y="1397875"/>
            <a:ext cx="840884" cy="1050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3219569" y="4419838"/>
            <a:ext cx="646331" cy="369332"/>
          </a:xfrm>
          <a:prstGeom prst="rect">
            <a:avLst/>
          </a:prstGeom>
          <a:noFill/>
        </p:spPr>
        <p:txBody>
          <a:bodyPr wrap="none" rtlCol="0">
            <a:spAutoFit/>
          </a:bodyPr>
          <a:lstStyle/>
          <a:p>
            <a:r>
              <a:rPr lang="en-US" sz="1800" b="1" dirty="0" smtClean="0"/>
              <a:t>col3</a:t>
            </a:r>
          </a:p>
        </p:txBody>
      </p:sp>
    </p:spTree>
    <p:extLst>
      <p:ext uri="{BB962C8B-B14F-4D97-AF65-F5344CB8AC3E}">
        <p14:creationId xmlns:p14="http://schemas.microsoft.com/office/powerpoint/2010/main" val="2265342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to test with .. page </a:t>
            </a:r>
            <a:r>
              <a:rPr lang="en-US" dirty="0" smtClean="0"/>
              <a:t>4 </a:t>
            </a:r>
            <a:r>
              <a:rPr lang="en-US" dirty="0"/>
              <a:t>of 12</a:t>
            </a:r>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000-DTSE-Search-7445-60-DM-</a:t>
            </a:r>
            <a:fld id="{5A6FB346-E907-314D-8DE1-ECD2B2B6AA1B}" type="slidenum">
              <a:rPr lang="uk-UA" smtClean="0"/>
              <a:pPr/>
              <a:t>6</a:t>
            </a:fld>
            <a:endParaRPr lang="uk-UA" dirty="0"/>
          </a:p>
        </p:txBody>
      </p:sp>
      <p:sp>
        <p:nvSpPr>
          <p:cNvPr id="6" name="Content Placeholder 3"/>
          <p:cNvSpPr>
            <a:spLocks noGrp="1"/>
          </p:cNvSpPr>
          <p:nvPr>
            <p:ph sz="quarter" idx="16"/>
          </p:nvPr>
        </p:nvSpPr>
        <p:spPr>
          <a:xfrm>
            <a:off x="357444" y="1238593"/>
            <a:ext cx="4530440" cy="2718265"/>
          </a:xfrm>
        </p:spPr>
        <p:txBody>
          <a:bodyPr/>
          <a:lstStyle/>
          <a:p>
            <a:pPr marL="6350" indent="0">
              <a:spcBef>
                <a:spcPts val="0"/>
              </a:spcBef>
              <a:spcAft>
                <a:spcPts val="0"/>
              </a:spcAft>
              <a:buNone/>
            </a:pPr>
            <a:r>
              <a:rPr lang="en-US" sz="1400" dirty="0"/>
              <a:t>RELOAD  SEARCH INDEX ON t1;</a:t>
            </a:r>
          </a:p>
          <a:p>
            <a:pPr marL="6350" indent="0">
              <a:spcBef>
                <a:spcPts val="0"/>
              </a:spcBef>
              <a:spcAft>
                <a:spcPts val="0"/>
              </a:spcAft>
              <a:buNone/>
            </a:pPr>
            <a:r>
              <a:rPr lang="en-US" sz="1400" dirty="0"/>
              <a:t>REBUILD SEARCH INDEX ON t1;</a:t>
            </a:r>
          </a:p>
          <a:p>
            <a:pPr marL="6350" indent="0">
              <a:spcBef>
                <a:spcPts val="0"/>
              </a:spcBef>
              <a:spcAft>
                <a:spcPts val="0"/>
              </a:spcAft>
              <a:buNone/>
            </a:pPr>
            <a:endParaRPr lang="en-US" sz="1400" dirty="0"/>
          </a:p>
          <a:p>
            <a:pPr marL="6350" indent="0">
              <a:spcBef>
                <a:spcPts val="0"/>
              </a:spcBef>
              <a:spcAft>
                <a:spcPts val="0"/>
              </a:spcAft>
              <a:buNone/>
            </a:pPr>
            <a:r>
              <a:rPr lang="it-IT" sz="1400" dirty="0"/>
              <a:t>SELECT col1, col2, col3 FROM t1</a:t>
            </a:r>
          </a:p>
          <a:p>
            <a:pPr marL="6350" indent="0">
              <a:spcBef>
                <a:spcPts val="0"/>
              </a:spcBef>
              <a:spcAft>
                <a:spcPts val="0"/>
              </a:spcAft>
              <a:buNone/>
            </a:pPr>
            <a:r>
              <a:rPr lang="en-US" sz="1400" dirty="0"/>
              <a:t>WHERE solr_query = '{ "q" : "col3:Dave" }' ;</a:t>
            </a:r>
          </a:p>
          <a:p>
            <a:pPr marL="6350" indent="0">
              <a:spcBef>
                <a:spcPts val="0"/>
              </a:spcBef>
              <a:spcAft>
                <a:spcPts val="0"/>
              </a:spcAft>
              <a:buNone/>
            </a:pPr>
            <a:endParaRPr lang="en-US" sz="1400" dirty="0"/>
          </a:p>
          <a:p>
            <a:pPr marL="6350" indent="0">
              <a:spcBef>
                <a:spcPts val="0"/>
              </a:spcBef>
              <a:spcAft>
                <a:spcPts val="0"/>
              </a:spcAft>
              <a:buNone/>
            </a:pPr>
            <a:r>
              <a:rPr lang="en-US" sz="1400" dirty="0" smtClean="0"/>
              <a:t>WHERE </a:t>
            </a:r>
            <a:r>
              <a:rPr lang="en-US" sz="1400" dirty="0"/>
              <a:t>solr_query = '{ "q" : </a:t>
            </a:r>
            <a:endParaRPr lang="en-US" sz="1400" dirty="0" smtClean="0"/>
          </a:p>
          <a:p>
            <a:pPr marL="6350" indent="0" defTabSz="230188">
              <a:spcBef>
                <a:spcPts val="0"/>
              </a:spcBef>
              <a:spcAft>
                <a:spcPts val="0"/>
              </a:spcAft>
              <a:buNone/>
            </a:pPr>
            <a:r>
              <a:rPr lang="en-US" sz="1400" dirty="0"/>
              <a:t>	</a:t>
            </a:r>
            <a:r>
              <a:rPr lang="en-US" sz="1400" dirty="0" smtClean="0"/>
              <a:t>"</a:t>
            </a:r>
            <a:r>
              <a:rPr lang="en-US" sz="1400" dirty="0"/>
              <a:t>col3:(Dava Rooney)" }' ;</a:t>
            </a:r>
          </a:p>
          <a:p>
            <a:pPr marL="6350" indent="0">
              <a:spcBef>
                <a:spcPts val="0"/>
              </a:spcBef>
              <a:spcAft>
                <a:spcPts val="0"/>
              </a:spcAft>
              <a:buNone/>
            </a:pPr>
            <a:endParaRPr lang="en-US" sz="1400" dirty="0"/>
          </a:p>
          <a:p>
            <a:pPr marL="6350" indent="0">
              <a:spcBef>
                <a:spcPts val="0"/>
              </a:spcBef>
              <a:spcAft>
                <a:spcPts val="0"/>
              </a:spcAft>
              <a:buNone/>
            </a:pPr>
            <a:r>
              <a:rPr lang="en-US" sz="1400" dirty="0" smtClean="0"/>
              <a:t>WHERE </a:t>
            </a:r>
            <a:r>
              <a:rPr lang="en-US" sz="1400" dirty="0"/>
              <a:t>solr_query = '{ "q" : "col3:dave" }' ;</a:t>
            </a:r>
          </a:p>
        </p:txBody>
      </p:sp>
      <p:sp>
        <p:nvSpPr>
          <p:cNvPr id="7" name="Content Placeholder 3"/>
          <p:cNvSpPr txBox="1">
            <a:spLocks/>
          </p:cNvSpPr>
          <p:nvPr/>
        </p:nvSpPr>
        <p:spPr>
          <a:xfrm>
            <a:off x="4862726" y="956370"/>
            <a:ext cx="4053849" cy="2427322"/>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a:spcBef>
                <a:spcPts val="0"/>
              </a:spcBef>
              <a:spcAft>
                <a:spcPts val="0"/>
              </a:spcAft>
              <a:buFont typeface="Arial"/>
              <a:buNone/>
            </a:pPr>
            <a:r>
              <a:rPr lang="en-US" sz="1400" dirty="0" smtClean="0">
                <a:solidFill>
                  <a:schemeClr val="tx1"/>
                </a:solidFill>
              </a:rPr>
              <a:t>INSERT INTO t1 </a:t>
            </a:r>
          </a:p>
          <a:p>
            <a:pPr marL="6350" indent="0">
              <a:spcBef>
                <a:spcPts val="0"/>
              </a:spcBef>
              <a:spcAft>
                <a:spcPts val="0"/>
              </a:spcAft>
              <a:buFont typeface="Arial"/>
              <a:buNone/>
            </a:pPr>
            <a:r>
              <a:rPr lang="en-US" sz="1400" dirty="0" smtClean="0">
                <a:solidFill>
                  <a:schemeClr val="tx1"/>
                </a:solidFill>
              </a:rPr>
              <a:t>   (col1, col2, col3, col4, col5,</a:t>
            </a:r>
          </a:p>
          <a:p>
            <a:pPr marL="6350" indent="0">
              <a:spcBef>
                <a:spcPts val="0"/>
              </a:spcBef>
              <a:spcAft>
                <a:spcPts val="0"/>
              </a:spcAft>
              <a:buFont typeface="Arial"/>
              <a:buNone/>
            </a:pPr>
            <a:r>
              <a:rPr lang="en-US" sz="1400" dirty="0" smtClean="0">
                <a:solidFill>
                  <a:schemeClr val="tx1"/>
                </a:solidFill>
              </a:rPr>
              <a:t>      col6, col7, col8, col9, col0)</a:t>
            </a:r>
          </a:p>
          <a:p>
            <a:pPr marL="6350" indent="0">
              <a:spcBef>
                <a:spcPts val="0"/>
              </a:spcBef>
              <a:spcAft>
                <a:spcPts val="0"/>
              </a:spcAft>
              <a:buFont typeface="Arial"/>
              <a:buNone/>
            </a:pPr>
            <a:r>
              <a:rPr lang="en-US" sz="1400" dirty="0" smtClean="0">
                <a:solidFill>
                  <a:schemeClr val="tx1"/>
                </a:solidFill>
              </a:rPr>
              <a:t>   VALUES ('</a:t>
            </a:r>
            <a:r>
              <a:rPr lang="en-US" sz="1400" dirty="0" err="1" smtClean="0">
                <a:solidFill>
                  <a:schemeClr val="tx1"/>
                </a:solidFill>
              </a:rPr>
              <a:t>aaa</a:t>
            </a:r>
            <a:r>
              <a:rPr lang="en-US" sz="1400" dirty="0" smtClean="0">
                <a:solidFill>
                  <a:schemeClr val="tx1"/>
                </a:solidFill>
              </a:rPr>
              <a:t>', '</a:t>
            </a:r>
            <a:r>
              <a:rPr lang="en-US" sz="1400" dirty="0" err="1" smtClean="0">
                <a:solidFill>
                  <a:schemeClr val="tx1"/>
                </a:solidFill>
              </a:rPr>
              <a:t>aaa</a:t>
            </a:r>
            <a:r>
              <a:rPr lang="en-US" sz="1400" dirty="0" smtClean="0">
                <a:solidFill>
                  <a:schemeClr val="tx1"/>
                </a:solidFill>
              </a:rPr>
              <a:t>', </a:t>
            </a:r>
            <a:r>
              <a:rPr lang="en-US" sz="1400" dirty="0" smtClean="0">
                <a:solidFill>
                  <a:srgbClr val="00B0F0"/>
                </a:solidFill>
              </a:rPr>
              <a:t>'Davie</a:t>
            </a:r>
            <a:r>
              <a:rPr lang="en-US" sz="1400" dirty="0" smtClean="0">
                <a:solidFill>
                  <a:schemeClr val="tx1"/>
                </a:solidFill>
              </a:rPr>
              <a:t>'    , '</a:t>
            </a:r>
            <a:r>
              <a:rPr lang="en-US" sz="1400" dirty="0" err="1" smtClean="0">
                <a:solidFill>
                  <a:schemeClr val="tx1"/>
                </a:solidFill>
              </a:rPr>
              <a:t>aaa</a:t>
            </a:r>
            <a:r>
              <a:rPr lang="en-US" sz="1400" dirty="0" smtClean="0">
                <a:solidFill>
                  <a:schemeClr val="tx1"/>
                </a:solidFill>
              </a:rPr>
              <a:t>', '</a:t>
            </a:r>
            <a:r>
              <a:rPr lang="en-US" sz="1400" dirty="0" err="1" smtClean="0">
                <a:solidFill>
                  <a:schemeClr val="tx1"/>
                </a:solidFill>
              </a:rPr>
              <a:t>aaa</a:t>
            </a:r>
            <a:r>
              <a:rPr lang="en-US" sz="1400" dirty="0" smtClean="0">
                <a:solidFill>
                  <a:schemeClr val="tx1"/>
                </a:solidFill>
              </a:rPr>
              <a:t>',</a:t>
            </a:r>
          </a:p>
          <a:p>
            <a:pPr marL="6350" indent="0">
              <a:spcBef>
                <a:spcPts val="0"/>
              </a:spcBef>
              <a:spcAft>
                <a:spcPts val="0"/>
              </a:spcAft>
              <a:buFont typeface="Arial"/>
              <a:buNone/>
            </a:pPr>
            <a:r>
              <a:rPr lang="en-US" sz="1400" dirty="0" smtClean="0">
                <a:solidFill>
                  <a:schemeClr val="tx1"/>
                </a:solidFill>
              </a:rPr>
              <a:t>      '</a:t>
            </a:r>
            <a:r>
              <a:rPr lang="en-US" sz="1400" dirty="0" err="1" smtClean="0">
                <a:solidFill>
                  <a:schemeClr val="tx1"/>
                </a:solidFill>
              </a:rPr>
              <a:t>aaa</a:t>
            </a:r>
            <a:r>
              <a:rPr lang="en-US" sz="1400" dirty="0" smtClean="0">
                <a:solidFill>
                  <a:schemeClr val="tx1"/>
                </a:solidFill>
              </a:rPr>
              <a:t>', '</a:t>
            </a:r>
            <a:r>
              <a:rPr lang="en-US" sz="1400" dirty="0" err="1" smtClean="0">
                <a:solidFill>
                  <a:schemeClr val="tx1"/>
                </a:solidFill>
              </a:rPr>
              <a:t>aaa</a:t>
            </a:r>
            <a:r>
              <a:rPr lang="en-US" sz="1400" dirty="0" smtClean="0">
                <a:solidFill>
                  <a:schemeClr val="tx1"/>
                </a:solidFill>
              </a:rPr>
              <a:t>', '</a:t>
            </a:r>
            <a:r>
              <a:rPr lang="en-US" sz="1400" dirty="0" err="1" smtClean="0">
                <a:solidFill>
                  <a:schemeClr val="tx1"/>
                </a:solidFill>
              </a:rPr>
              <a:t>aaa</a:t>
            </a:r>
            <a:r>
              <a:rPr lang="en-US" sz="1400" dirty="0" smtClean="0">
                <a:solidFill>
                  <a:schemeClr val="tx1"/>
                </a:solidFill>
              </a:rPr>
              <a:t>', '</a:t>
            </a:r>
            <a:r>
              <a:rPr lang="en-US" sz="1400" dirty="0" err="1" smtClean="0">
                <a:solidFill>
                  <a:schemeClr val="tx1"/>
                </a:solidFill>
              </a:rPr>
              <a:t>aaa</a:t>
            </a:r>
            <a:r>
              <a:rPr lang="en-US" sz="1400" dirty="0" smtClean="0">
                <a:solidFill>
                  <a:schemeClr val="tx1"/>
                </a:solidFill>
              </a:rPr>
              <a:t>', '</a:t>
            </a:r>
            <a:r>
              <a:rPr lang="en-US" sz="1400" dirty="0" err="1" smtClean="0">
                <a:solidFill>
                  <a:schemeClr val="tx1"/>
                </a:solidFill>
              </a:rPr>
              <a:t>aaa</a:t>
            </a:r>
            <a:r>
              <a:rPr lang="en-US" sz="1400" dirty="0" smtClean="0">
                <a:solidFill>
                  <a:schemeClr val="tx1"/>
                </a:solidFill>
              </a:rPr>
              <a:t>');</a:t>
            </a:r>
          </a:p>
          <a:p>
            <a:pPr marL="6350" indent="0">
              <a:spcBef>
                <a:spcPts val="0"/>
              </a:spcBef>
              <a:spcAft>
                <a:spcPts val="0"/>
              </a:spcAft>
              <a:buFont typeface="Arial"/>
              <a:buNone/>
            </a:pPr>
            <a:r>
              <a:rPr lang="en-US" sz="1400" dirty="0" smtClean="0">
                <a:solidFill>
                  <a:schemeClr val="tx1"/>
                </a:solidFill>
              </a:rPr>
              <a:t>INSERT INTO t1 </a:t>
            </a:r>
          </a:p>
          <a:p>
            <a:pPr marL="6350" indent="0">
              <a:spcBef>
                <a:spcPts val="0"/>
              </a:spcBef>
              <a:spcAft>
                <a:spcPts val="0"/>
              </a:spcAft>
              <a:buFont typeface="Arial"/>
              <a:buNone/>
            </a:pPr>
            <a:r>
              <a:rPr lang="en-US" sz="1400" dirty="0" smtClean="0">
                <a:solidFill>
                  <a:schemeClr val="tx1"/>
                </a:solidFill>
              </a:rPr>
              <a:t>   (col1, col2, col3, col4, col5,</a:t>
            </a:r>
          </a:p>
          <a:p>
            <a:pPr marL="6350" indent="0">
              <a:spcBef>
                <a:spcPts val="0"/>
              </a:spcBef>
              <a:spcAft>
                <a:spcPts val="0"/>
              </a:spcAft>
              <a:buFont typeface="Arial"/>
              <a:buNone/>
            </a:pPr>
            <a:r>
              <a:rPr lang="en-US" sz="1400" dirty="0" smtClean="0">
                <a:solidFill>
                  <a:schemeClr val="tx1"/>
                </a:solidFill>
              </a:rPr>
              <a:t>      col6, col7, col8, col9, col0)</a:t>
            </a:r>
          </a:p>
          <a:p>
            <a:pPr marL="6350" indent="0">
              <a:spcBef>
                <a:spcPts val="0"/>
              </a:spcBef>
              <a:spcAft>
                <a:spcPts val="0"/>
              </a:spcAft>
              <a:buFont typeface="Arial"/>
              <a:buNone/>
            </a:pPr>
            <a:r>
              <a:rPr lang="en-US" sz="1400" dirty="0" smtClean="0">
                <a:solidFill>
                  <a:schemeClr val="tx1"/>
                </a:solidFill>
              </a:rPr>
              <a:t>   VALUES ('</a:t>
            </a:r>
            <a:r>
              <a:rPr lang="en-US" sz="1400" dirty="0" err="1" smtClean="0">
                <a:solidFill>
                  <a:schemeClr val="tx1"/>
                </a:solidFill>
              </a:rPr>
              <a:t>bbb</a:t>
            </a:r>
            <a:r>
              <a:rPr lang="en-US" sz="1400" dirty="0" smtClean="0">
                <a:solidFill>
                  <a:schemeClr val="tx1"/>
                </a:solidFill>
              </a:rPr>
              <a:t>', '</a:t>
            </a:r>
            <a:r>
              <a:rPr lang="en-US" sz="1400" dirty="0" err="1" smtClean="0">
                <a:solidFill>
                  <a:schemeClr val="tx1"/>
                </a:solidFill>
              </a:rPr>
              <a:t>bbb</a:t>
            </a:r>
            <a:r>
              <a:rPr lang="en-US" sz="1400" dirty="0" smtClean="0">
                <a:solidFill>
                  <a:schemeClr val="tx1"/>
                </a:solidFill>
              </a:rPr>
              <a:t>', </a:t>
            </a:r>
            <a:r>
              <a:rPr lang="en-US" sz="1400" dirty="0" smtClean="0">
                <a:solidFill>
                  <a:srgbClr val="00B0F0"/>
                </a:solidFill>
              </a:rPr>
              <a:t>'Elizabeth</a:t>
            </a:r>
            <a:r>
              <a:rPr lang="en-US" sz="1400" dirty="0" smtClean="0">
                <a:solidFill>
                  <a:schemeClr val="tx1"/>
                </a:solidFill>
              </a:rPr>
              <a:t>', '</a:t>
            </a:r>
            <a:r>
              <a:rPr lang="en-US" sz="1400" dirty="0" err="1" smtClean="0">
                <a:solidFill>
                  <a:schemeClr val="tx1"/>
                </a:solidFill>
              </a:rPr>
              <a:t>bbb</a:t>
            </a:r>
            <a:r>
              <a:rPr lang="en-US" sz="1400" dirty="0" smtClean="0">
                <a:solidFill>
                  <a:schemeClr val="tx1"/>
                </a:solidFill>
              </a:rPr>
              <a:t>', '</a:t>
            </a:r>
            <a:r>
              <a:rPr lang="en-US" sz="1400" dirty="0" err="1" smtClean="0">
                <a:solidFill>
                  <a:schemeClr val="tx1"/>
                </a:solidFill>
              </a:rPr>
              <a:t>bbb</a:t>
            </a:r>
            <a:r>
              <a:rPr lang="en-US" sz="1400" dirty="0" smtClean="0">
                <a:solidFill>
                  <a:schemeClr val="tx1"/>
                </a:solidFill>
              </a:rPr>
              <a:t>',</a:t>
            </a:r>
          </a:p>
          <a:p>
            <a:pPr marL="6350" indent="0">
              <a:spcBef>
                <a:spcPts val="0"/>
              </a:spcBef>
              <a:spcAft>
                <a:spcPts val="0"/>
              </a:spcAft>
              <a:buFont typeface="Arial"/>
              <a:buNone/>
            </a:pPr>
            <a:r>
              <a:rPr lang="en-US" sz="1400" dirty="0" smtClean="0">
                <a:solidFill>
                  <a:schemeClr val="tx1"/>
                </a:solidFill>
              </a:rPr>
              <a:t>      '</a:t>
            </a:r>
            <a:r>
              <a:rPr lang="en-US" sz="1400" dirty="0" err="1" smtClean="0">
                <a:solidFill>
                  <a:schemeClr val="tx1"/>
                </a:solidFill>
              </a:rPr>
              <a:t>bbb</a:t>
            </a:r>
            <a:r>
              <a:rPr lang="en-US" sz="1400" dirty="0" smtClean="0">
                <a:solidFill>
                  <a:schemeClr val="tx1"/>
                </a:solidFill>
              </a:rPr>
              <a:t>', '</a:t>
            </a:r>
            <a:r>
              <a:rPr lang="en-US" sz="1400" dirty="0" err="1" smtClean="0">
                <a:solidFill>
                  <a:schemeClr val="tx1"/>
                </a:solidFill>
              </a:rPr>
              <a:t>bbb</a:t>
            </a:r>
            <a:r>
              <a:rPr lang="en-US" sz="1400" dirty="0" smtClean="0">
                <a:solidFill>
                  <a:schemeClr val="tx1"/>
                </a:solidFill>
              </a:rPr>
              <a:t>', '</a:t>
            </a:r>
            <a:r>
              <a:rPr lang="en-US" sz="1400" dirty="0" err="1" smtClean="0">
                <a:solidFill>
                  <a:schemeClr val="tx1"/>
                </a:solidFill>
              </a:rPr>
              <a:t>bbb</a:t>
            </a:r>
            <a:r>
              <a:rPr lang="en-US" sz="1400" dirty="0" smtClean="0">
                <a:solidFill>
                  <a:schemeClr val="tx1"/>
                </a:solidFill>
              </a:rPr>
              <a:t>', '</a:t>
            </a:r>
            <a:r>
              <a:rPr lang="en-US" sz="1400" dirty="0" err="1" smtClean="0">
                <a:solidFill>
                  <a:schemeClr val="tx1"/>
                </a:solidFill>
              </a:rPr>
              <a:t>bbb</a:t>
            </a:r>
            <a:r>
              <a:rPr lang="en-US" sz="1400" dirty="0" smtClean="0">
                <a:solidFill>
                  <a:schemeClr val="tx1"/>
                </a:solidFill>
              </a:rPr>
              <a:t>', '</a:t>
            </a:r>
            <a:r>
              <a:rPr lang="en-US" sz="1400" dirty="0" err="1" smtClean="0">
                <a:solidFill>
                  <a:schemeClr val="tx1"/>
                </a:solidFill>
              </a:rPr>
              <a:t>bbb</a:t>
            </a:r>
            <a:r>
              <a:rPr lang="en-US" sz="1400" dirty="0" smtClean="0">
                <a:solidFill>
                  <a:schemeClr val="tx1"/>
                </a:solidFill>
              </a:rPr>
              <a:t>');</a:t>
            </a:r>
          </a:p>
          <a:p>
            <a:pPr marL="6350" indent="0">
              <a:spcBef>
                <a:spcPts val="0"/>
              </a:spcBef>
              <a:spcAft>
                <a:spcPts val="0"/>
              </a:spcAft>
              <a:buFont typeface="Arial"/>
              <a:buNone/>
            </a:pPr>
            <a:endParaRPr lang="en-US" sz="1400" dirty="0" smtClean="0">
              <a:solidFill>
                <a:schemeClr val="tx1"/>
              </a:solidFill>
            </a:endParaRP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9536" y="489645"/>
            <a:ext cx="835025"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219569" y="4419838"/>
            <a:ext cx="646331" cy="369332"/>
          </a:xfrm>
          <a:prstGeom prst="rect">
            <a:avLst/>
          </a:prstGeom>
          <a:noFill/>
        </p:spPr>
        <p:txBody>
          <a:bodyPr wrap="none" rtlCol="0">
            <a:spAutoFit/>
          </a:bodyPr>
          <a:lstStyle/>
          <a:p>
            <a:r>
              <a:rPr lang="en-US" sz="1800" b="1" dirty="0" smtClean="0"/>
              <a:t>col3</a:t>
            </a:r>
          </a:p>
        </p:txBody>
      </p:sp>
      <p:sp>
        <p:nvSpPr>
          <p:cNvPr id="10" name="Content Placeholder 3"/>
          <p:cNvSpPr txBox="1">
            <a:spLocks/>
          </p:cNvSpPr>
          <p:nvPr/>
        </p:nvSpPr>
        <p:spPr>
          <a:xfrm>
            <a:off x="4862726" y="3375301"/>
            <a:ext cx="2983962" cy="793112"/>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a:spcBef>
                <a:spcPts val="0"/>
              </a:spcBef>
              <a:spcAft>
                <a:spcPts val="0"/>
              </a:spcAft>
              <a:buFont typeface="Arial"/>
              <a:buNone/>
            </a:pPr>
            <a:r>
              <a:rPr lang="en-US" sz="1400" dirty="0" smtClean="0">
                <a:solidFill>
                  <a:srgbClr val="00B0F0"/>
                </a:solidFill>
              </a:rPr>
              <a:t>Dave, David, Davie, </a:t>
            </a:r>
            <a:r>
              <a:rPr lang="en-US" sz="1400" dirty="0" err="1" smtClean="0">
                <a:solidFill>
                  <a:srgbClr val="00B0F0"/>
                </a:solidFill>
              </a:rPr>
              <a:t>Dava</a:t>
            </a:r>
            <a:r>
              <a:rPr lang="en-US" sz="1400" dirty="0" smtClean="0">
                <a:solidFill>
                  <a:srgbClr val="00B0F0"/>
                </a:solidFill>
              </a:rPr>
              <a:t> </a:t>
            </a:r>
            <a:r>
              <a:rPr lang="en-US" sz="1400" dirty="0" err="1" smtClean="0">
                <a:solidFill>
                  <a:srgbClr val="00B0F0"/>
                </a:solidFill>
              </a:rPr>
              <a:t>Roonie</a:t>
            </a:r>
            <a:endParaRPr lang="en-US" sz="1400" dirty="0" smtClean="0">
              <a:solidFill>
                <a:srgbClr val="00B0F0"/>
              </a:solidFill>
            </a:endParaRPr>
          </a:p>
          <a:p>
            <a:pPr marL="6350" indent="0">
              <a:spcBef>
                <a:spcPts val="0"/>
              </a:spcBef>
              <a:spcAft>
                <a:spcPts val="0"/>
              </a:spcAft>
              <a:buFont typeface="Arial"/>
              <a:buNone/>
            </a:pPr>
            <a:r>
              <a:rPr lang="en-US" sz="1400" dirty="0" smtClean="0">
                <a:solidFill>
                  <a:srgbClr val="00B0F0"/>
                </a:solidFill>
              </a:rPr>
              <a:t>Charles, Chuck, Charlie, Barkley</a:t>
            </a:r>
          </a:p>
          <a:p>
            <a:pPr marL="6350" indent="0">
              <a:spcBef>
                <a:spcPts val="0"/>
              </a:spcBef>
              <a:spcAft>
                <a:spcPts val="0"/>
              </a:spcAft>
              <a:buFont typeface="Arial"/>
              <a:buNone/>
            </a:pPr>
            <a:r>
              <a:rPr lang="en-US" sz="1400" dirty="0" smtClean="0">
                <a:solidFill>
                  <a:srgbClr val="00B0F0"/>
                </a:solidFill>
              </a:rPr>
              <a:t>Elizabeth, Beth, Liz, Lizzie, Tina</a:t>
            </a:r>
            <a:endParaRPr lang="en-US" sz="1400" dirty="0">
              <a:solidFill>
                <a:srgbClr val="00B0F0"/>
              </a:solidFill>
            </a:endParaRPr>
          </a:p>
        </p:txBody>
      </p:sp>
      <p:cxnSp>
        <p:nvCxnSpPr>
          <p:cNvPr id="11" name="Straight Connector 10"/>
          <p:cNvCxnSpPr/>
          <p:nvPr/>
        </p:nvCxnSpPr>
        <p:spPr>
          <a:xfrm>
            <a:off x="4389120" y="1067765"/>
            <a:ext cx="0" cy="31006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55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to test with .. page </a:t>
            </a:r>
            <a:r>
              <a:rPr lang="en-US" dirty="0" smtClean="0"/>
              <a:t>5 </a:t>
            </a:r>
            <a:r>
              <a:rPr lang="en-US" dirty="0"/>
              <a:t>of 12</a:t>
            </a:r>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000-DTSE-Search-7445-60-DM-</a:t>
            </a:r>
            <a:fld id="{5A6FB346-E907-314D-8DE1-ECD2B2B6AA1B}" type="slidenum">
              <a:rPr lang="uk-UA" smtClean="0"/>
              <a:pPr/>
              <a:t>7</a:t>
            </a:fld>
            <a:endParaRPr lang="uk-UA" dirty="0"/>
          </a:p>
        </p:txBody>
      </p:sp>
      <p:sp>
        <p:nvSpPr>
          <p:cNvPr id="6" name="Content Placeholder 3"/>
          <p:cNvSpPr>
            <a:spLocks noGrp="1"/>
          </p:cNvSpPr>
          <p:nvPr>
            <p:ph sz="quarter" idx="16"/>
          </p:nvPr>
        </p:nvSpPr>
        <p:spPr>
          <a:xfrm>
            <a:off x="613818" y="1173874"/>
            <a:ext cx="4530440" cy="2718265"/>
          </a:xfrm>
        </p:spPr>
        <p:txBody>
          <a:bodyPr/>
          <a:lstStyle/>
          <a:p>
            <a:pPr marL="6350" indent="0">
              <a:spcBef>
                <a:spcPts val="0"/>
              </a:spcBef>
              <a:spcAft>
                <a:spcPts val="0"/>
              </a:spcAft>
              <a:buNone/>
            </a:pPr>
            <a:r>
              <a:rPr lang="en-US" sz="1400" dirty="0"/>
              <a:t>INSERT INTO t1 </a:t>
            </a:r>
          </a:p>
          <a:p>
            <a:pPr marL="6350" indent="0">
              <a:spcBef>
                <a:spcPts val="0"/>
              </a:spcBef>
              <a:spcAft>
                <a:spcPts val="0"/>
              </a:spcAft>
              <a:buNone/>
            </a:pPr>
            <a:r>
              <a:rPr lang="it-IT" sz="1400" dirty="0"/>
              <a:t>   (col1, col2, col3, col4, col5,</a:t>
            </a:r>
          </a:p>
          <a:p>
            <a:pPr marL="6350" indent="0">
              <a:spcBef>
                <a:spcPts val="0"/>
              </a:spcBef>
              <a:spcAft>
                <a:spcPts val="0"/>
              </a:spcAft>
              <a:buNone/>
            </a:pPr>
            <a:r>
              <a:rPr lang="it-IT" sz="1400" dirty="0"/>
              <a:t>      col6, col7, col8, col9, col0)</a:t>
            </a:r>
          </a:p>
          <a:p>
            <a:pPr marL="6350" indent="0">
              <a:spcBef>
                <a:spcPts val="0"/>
              </a:spcBef>
              <a:spcAft>
                <a:spcPts val="0"/>
              </a:spcAft>
              <a:buNone/>
            </a:pPr>
            <a:r>
              <a:rPr lang="en-US" sz="1400" dirty="0"/>
              <a:t>   VALUES ('ccc', 'ccc', 'Stuart', </a:t>
            </a:r>
            <a:r>
              <a:rPr lang="en-US" sz="1400" dirty="0">
                <a:solidFill>
                  <a:srgbClr val="00B0F0"/>
                </a:solidFill>
              </a:rPr>
              <a:t>'Pizza Hut</a:t>
            </a:r>
            <a:r>
              <a:rPr lang="en-US" sz="1400" dirty="0"/>
              <a:t>', 'ccc',</a:t>
            </a:r>
          </a:p>
          <a:p>
            <a:pPr marL="6350" indent="0">
              <a:spcBef>
                <a:spcPts val="0"/>
              </a:spcBef>
              <a:spcAft>
                <a:spcPts val="0"/>
              </a:spcAft>
              <a:buNone/>
            </a:pPr>
            <a:r>
              <a:rPr lang="en-US" sz="1400" dirty="0"/>
              <a:t>      'ccc', 'ccc', 'ccc', 'ccc', 'ccc');</a:t>
            </a:r>
          </a:p>
          <a:p>
            <a:pPr marL="6350" indent="0">
              <a:spcBef>
                <a:spcPts val="0"/>
              </a:spcBef>
              <a:spcAft>
                <a:spcPts val="0"/>
              </a:spcAft>
              <a:buNone/>
            </a:pPr>
            <a:r>
              <a:rPr lang="en-US" sz="1400" dirty="0" smtClean="0"/>
              <a:t> </a:t>
            </a:r>
            <a:endParaRPr lang="it-IT" sz="1400" dirty="0"/>
          </a:p>
          <a:p>
            <a:pPr marL="6350" indent="0">
              <a:spcBef>
                <a:spcPts val="0"/>
              </a:spcBef>
              <a:spcAft>
                <a:spcPts val="0"/>
              </a:spcAft>
              <a:buNone/>
            </a:pPr>
            <a:r>
              <a:rPr lang="en-US" sz="1400" dirty="0"/>
              <a:t>   VALUES ('ddd', 'ddd', 'Mary', </a:t>
            </a:r>
            <a:r>
              <a:rPr lang="en-US" sz="1400" dirty="0">
                <a:solidFill>
                  <a:srgbClr val="00B0F0"/>
                </a:solidFill>
              </a:rPr>
              <a:t>'Starbucks</a:t>
            </a:r>
            <a:r>
              <a:rPr lang="en-US" sz="1400" dirty="0"/>
              <a:t>', 'ddd',</a:t>
            </a:r>
          </a:p>
          <a:p>
            <a:pPr marL="6350" indent="0">
              <a:spcBef>
                <a:spcPts val="0"/>
              </a:spcBef>
              <a:spcAft>
                <a:spcPts val="0"/>
              </a:spcAft>
              <a:buNone/>
            </a:pPr>
            <a:r>
              <a:rPr lang="en-US" sz="1400" dirty="0"/>
              <a:t>      'ddd', 'ddd', 'ddd', 'ddd', 'ddd');</a:t>
            </a:r>
          </a:p>
          <a:p>
            <a:pPr marL="6350" indent="0">
              <a:spcBef>
                <a:spcPts val="0"/>
              </a:spcBef>
              <a:spcAft>
                <a:spcPts val="0"/>
              </a:spcAft>
              <a:buNone/>
            </a:pPr>
            <a:r>
              <a:rPr lang="en-US" sz="1400" dirty="0" smtClean="0"/>
              <a:t> </a:t>
            </a:r>
            <a:endParaRPr lang="it-IT" sz="1400" dirty="0"/>
          </a:p>
          <a:p>
            <a:pPr marL="6350" indent="0">
              <a:spcBef>
                <a:spcPts val="0"/>
              </a:spcBef>
              <a:spcAft>
                <a:spcPts val="0"/>
              </a:spcAft>
              <a:buNone/>
            </a:pPr>
            <a:r>
              <a:rPr lang="en-US" sz="1400" dirty="0"/>
              <a:t>   VALUES ('eee', 'eee', 'Eli', </a:t>
            </a:r>
            <a:r>
              <a:rPr lang="en-US" sz="1400" dirty="0">
                <a:solidFill>
                  <a:srgbClr val="00B0F0"/>
                </a:solidFill>
              </a:rPr>
              <a:t>'Kranburrees</a:t>
            </a:r>
            <a:r>
              <a:rPr lang="en-US" sz="1400" dirty="0"/>
              <a:t>', 'eee',</a:t>
            </a:r>
          </a:p>
          <a:p>
            <a:pPr marL="6350" indent="0">
              <a:spcBef>
                <a:spcPts val="0"/>
              </a:spcBef>
              <a:spcAft>
                <a:spcPts val="0"/>
              </a:spcAft>
              <a:buNone/>
            </a:pPr>
            <a:r>
              <a:rPr lang="en-US" sz="1400" dirty="0"/>
              <a:t>      'eee', 'eee', 'eee', 'eee', 'eee');</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9923" y="914301"/>
            <a:ext cx="1127125" cy="1017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9536" y="489645"/>
            <a:ext cx="835025"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3219569" y="4419838"/>
            <a:ext cx="646331" cy="369332"/>
          </a:xfrm>
          <a:prstGeom prst="rect">
            <a:avLst/>
          </a:prstGeom>
          <a:noFill/>
        </p:spPr>
        <p:txBody>
          <a:bodyPr wrap="none" rtlCol="0">
            <a:spAutoFit/>
          </a:bodyPr>
          <a:lstStyle/>
          <a:p>
            <a:r>
              <a:rPr lang="en-US" sz="1800" b="1" dirty="0" smtClean="0"/>
              <a:t>col4</a:t>
            </a:r>
          </a:p>
        </p:txBody>
      </p:sp>
    </p:spTree>
    <p:extLst>
      <p:ext uri="{BB962C8B-B14F-4D97-AF65-F5344CB8AC3E}">
        <p14:creationId xmlns:p14="http://schemas.microsoft.com/office/powerpoint/2010/main" val="558391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to test with .. page </a:t>
            </a:r>
            <a:r>
              <a:rPr lang="en-US" dirty="0" smtClean="0"/>
              <a:t>6 </a:t>
            </a:r>
            <a:r>
              <a:rPr lang="en-US" dirty="0"/>
              <a:t>of 12</a:t>
            </a:r>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000-DTSE-Search-7445-60-DM-</a:t>
            </a:r>
            <a:fld id="{5A6FB346-E907-314D-8DE1-ECD2B2B6AA1B}" type="slidenum">
              <a:rPr lang="uk-UA" smtClean="0"/>
              <a:pPr/>
              <a:t>8</a:t>
            </a:fld>
            <a:endParaRPr lang="uk-UA" dirty="0"/>
          </a:p>
        </p:txBody>
      </p:sp>
      <p:sp>
        <p:nvSpPr>
          <p:cNvPr id="6" name="Content Placeholder 3"/>
          <p:cNvSpPr>
            <a:spLocks noGrp="1"/>
          </p:cNvSpPr>
          <p:nvPr>
            <p:ph sz="quarter" idx="16"/>
          </p:nvPr>
        </p:nvSpPr>
        <p:spPr>
          <a:xfrm>
            <a:off x="357444" y="1005836"/>
            <a:ext cx="4530440" cy="2718265"/>
          </a:xfrm>
        </p:spPr>
        <p:txBody>
          <a:bodyPr/>
          <a:lstStyle/>
          <a:p>
            <a:pPr marL="6350" indent="0">
              <a:spcBef>
                <a:spcPts val="0"/>
              </a:spcBef>
              <a:spcAft>
                <a:spcPts val="0"/>
              </a:spcAft>
              <a:buNone/>
            </a:pPr>
            <a:r>
              <a:rPr lang="de-DE" sz="1400" dirty="0"/>
              <a:t>ALTER SEARCH INDEX SCHEMA ON t1</a:t>
            </a:r>
          </a:p>
          <a:p>
            <a:pPr marL="6350" indent="0">
              <a:spcBef>
                <a:spcPts val="0"/>
              </a:spcBef>
              <a:spcAft>
                <a:spcPts val="0"/>
              </a:spcAft>
              <a:buNone/>
            </a:pPr>
            <a:r>
              <a:rPr lang="en-US" sz="1400" dirty="0"/>
              <a:t>   ADD types.fieldType[@name='TextField18',</a:t>
            </a:r>
          </a:p>
          <a:p>
            <a:pPr marL="6350" indent="0">
              <a:spcBef>
                <a:spcPts val="0"/>
              </a:spcBef>
              <a:spcAft>
                <a:spcPts val="0"/>
              </a:spcAft>
              <a:buNone/>
            </a:pPr>
            <a:r>
              <a:rPr lang="en-US" sz="1400" dirty="0"/>
              <a:t>   @class='solr.TextField'] with</a:t>
            </a:r>
          </a:p>
          <a:p>
            <a:pPr marL="6350" indent="0">
              <a:spcBef>
                <a:spcPts val="0"/>
              </a:spcBef>
              <a:spcAft>
                <a:spcPts val="0"/>
              </a:spcAft>
              <a:buNone/>
            </a:pPr>
            <a:r>
              <a:rPr lang="en-US" sz="1400" dirty="0"/>
              <a:t>      '{"analyzer":{"tokenizer":</a:t>
            </a:r>
          </a:p>
          <a:p>
            <a:pPr marL="6350" indent="0">
              <a:spcBef>
                <a:spcPts val="0"/>
              </a:spcBef>
              <a:spcAft>
                <a:spcPts val="0"/>
              </a:spcAft>
              <a:buNone/>
            </a:pPr>
            <a:r>
              <a:rPr lang="en-US" sz="1400" dirty="0"/>
              <a:t>       {"class":"solr.StandardTokenizerFactory"},</a:t>
            </a:r>
          </a:p>
          <a:p>
            <a:pPr marL="6350" indent="0">
              <a:spcBef>
                <a:spcPts val="0"/>
              </a:spcBef>
              <a:spcAft>
                <a:spcPts val="0"/>
              </a:spcAft>
              <a:buNone/>
            </a:pPr>
            <a:r>
              <a:rPr lang="en-US" sz="1400" dirty="0"/>
              <a:t>       "filter":{"class":"solr.BeiderMorseFilterFactory",</a:t>
            </a:r>
          </a:p>
          <a:p>
            <a:pPr marL="6350" indent="0">
              <a:spcBef>
                <a:spcPts val="0"/>
              </a:spcBef>
              <a:spcAft>
                <a:spcPts val="0"/>
              </a:spcAft>
              <a:buNone/>
            </a:pPr>
            <a:r>
              <a:rPr lang="en-US" sz="1400" dirty="0"/>
              <a:t>       "nameType":"GENERIC", "ruleType":"APPROX",</a:t>
            </a:r>
          </a:p>
          <a:p>
            <a:pPr marL="6350" indent="0">
              <a:spcBef>
                <a:spcPts val="0"/>
              </a:spcBef>
              <a:spcAft>
                <a:spcPts val="0"/>
              </a:spcAft>
              <a:buNone/>
            </a:pPr>
            <a:r>
              <a:rPr lang="en-US" sz="1400" dirty="0"/>
              <a:t>       "concat":"true", "languageSet":"auto</a:t>
            </a:r>
            <a:r>
              <a:rPr lang="en-US" sz="1400" dirty="0" smtClean="0"/>
              <a:t>"}}}';</a:t>
            </a:r>
            <a:endParaRPr lang="en-US" sz="1400" dirty="0"/>
          </a:p>
          <a:p>
            <a:pPr marL="6350" indent="0">
              <a:spcBef>
                <a:spcPts val="0"/>
              </a:spcBef>
              <a:spcAft>
                <a:spcPts val="0"/>
              </a:spcAft>
              <a:buNone/>
            </a:pPr>
            <a:r>
              <a:rPr lang="de-DE" sz="1400" dirty="0"/>
              <a:t>ALTER SEARCH INDEX SCHEMA ON t1</a:t>
            </a:r>
          </a:p>
          <a:p>
            <a:pPr marL="6350" indent="0">
              <a:spcBef>
                <a:spcPts val="0"/>
              </a:spcBef>
              <a:spcAft>
                <a:spcPts val="0"/>
              </a:spcAft>
              <a:buNone/>
            </a:pPr>
            <a:r>
              <a:rPr lang="en-US" sz="1400" dirty="0"/>
              <a:t>   ADD fields.field[@name='col4',</a:t>
            </a:r>
          </a:p>
          <a:p>
            <a:pPr marL="6350" indent="0">
              <a:spcBef>
                <a:spcPts val="0"/>
              </a:spcBef>
              <a:spcAft>
                <a:spcPts val="0"/>
              </a:spcAft>
              <a:buNone/>
            </a:pPr>
            <a:r>
              <a:rPr lang="en-US" sz="1400" dirty="0"/>
              <a:t>   @type='TextField18',</a:t>
            </a:r>
          </a:p>
          <a:p>
            <a:pPr marL="6350" indent="0">
              <a:spcBef>
                <a:spcPts val="0"/>
              </a:spcBef>
              <a:spcAft>
                <a:spcPts val="0"/>
              </a:spcAft>
              <a:buNone/>
            </a:pPr>
            <a:r>
              <a:rPr lang="en-US" sz="1400" dirty="0"/>
              <a:t>   @indexed='true',</a:t>
            </a:r>
          </a:p>
          <a:p>
            <a:pPr marL="6350" indent="0">
              <a:spcBef>
                <a:spcPts val="0"/>
              </a:spcBef>
              <a:spcAft>
                <a:spcPts val="0"/>
              </a:spcAft>
              <a:buNone/>
            </a:pPr>
            <a:r>
              <a:rPr lang="en-US" sz="1400" dirty="0"/>
              <a:t>   @multiValued='false',</a:t>
            </a:r>
          </a:p>
          <a:p>
            <a:pPr marL="6350" indent="0">
              <a:spcBef>
                <a:spcPts val="0"/>
              </a:spcBef>
              <a:spcAft>
                <a:spcPts val="0"/>
              </a:spcAft>
              <a:buNone/>
            </a:pPr>
            <a:r>
              <a:rPr lang="en-US" sz="1400" dirty="0"/>
              <a:t>   @stored='true</a:t>
            </a:r>
            <a:r>
              <a:rPr lang="en-US" sz="1400" dirty="0" smtClean="0"/>
              <a:t>'];</a:t>
            </a:r>
            <a:endParaRPr lang="en-US" sz="1400" dirty="0"/>
          </a:p>
          <a:p>
            <a:pPr marL="6350" indent="0">
              <a:spcBef>
                <a:spcPts val="0"/>
              </a:spcBef>
              <a:spcAft>
                <a:spcPts val="0"/>
              </a:spcAft>
              <a:buNone/>
            </a:pPr>
            <a:r>
              <a:rPr lang="en-US" sz="1400" dirty="0"/>
              <a:t>RELOAD  SEARCH INDEX ON t1;</a:t>
            </a:r>
          </a:p>
          <a:p>
            <a:pPr marL="6350" indent="0">
              <a:spcBef>
                <a:spcPts val="0"/>
              </a:spcBef>
              <a:spcAft>
                <a:spcPts val="0"/>
              </a:spcAft>
              <a:buNone/>
            </a:pPr>
            <a:r>
              <a:rPr lang="en-US" sz="1400" dirty="0"/>
              <a:t>REBUILD SEARCH INDEX ON t1;</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9675" y="528860"/>
            <a:ext cx="1127125" cy="1017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3219569" y="4419838"/>
            <a:ext cx="646331" cy="369332"/>
          </a:xfrm>
          <a:prstGeom prst="rect">
            <a:avLst/>
          </a:prstGeom>
          <a:noFill/>
        </p:spPr>
        <p:txBody>
          <a:bodyPr wrap="none" rtlCol="0">
            <a:spAutoFit/>
          </a:bodyPr>
          <a:lstStyle/>
          <a:p>
            <a:r>
              <a:rPr lang="en-US" sz="1800" b="1" dirty="0" smtClean="0"/>
              <a:t>col4</a:t>
            </a:r>
          </a:p>
        </p:txBody>
      </p:sp>
      <p:sp>
        <p:nvSpPr>
          <p:cNvPr id="9" name="Rectangle 8"/>
          <p:cNvSpPr/>
          <p:nvPr/>
        </p:nvSpPr>
        <p:spPr>
          <a:xfrm>
            <a:off x="357444" y="1520809"/>
            <a:ext cx="6968266" cy="765827"/>
          </a:xfrm>
          <a:prstGeom prst="rect">
            <a:avLst/>
          </a:prstGeom>
          <a:solidFill>
            <a:schemeClr val="bg1">
              <a:lumMod val="9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7622" y="1397875"/>
            <a:ext cx="840884" cy="1050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2151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to test with .. page </a:t>
            </a:r>
            <a:r>
              <a:rPr lang="en-US" dirty="0" smtClean="0"/>
              <a:t>7 </a:t>
            </a:r>
            <a:r>
              <a:rPr lang="en-US" dirty="0"/>
              <a:t>of 12</a:t>
            </a:r>
          </a:p>
        </p:txBody>
      </p:sp>
      <p:sp>
        <p:nvSpPr>
          <p:cNvPr id="3" name="Date Placeholder 2"/>
          <p:cNvSpPr>
            <a:spLocks noGrp="1"/>
          </p:cNvSpPr>
          <p:nvPr>
            <p:ph type="dt" sz="half" idx="18"/>
          </p:nvPr>
        </p:nvSpPr>
        <p:spPr/>
        <p:txBody>
          <a:bodyPr/>
          <a:lstStyle/>
          <a:p>
            <a:r>
              <a:rPr lang="en-US" smtClean="0"/>
              <a:t>© DataStax, All Rights Reserved. Confidential.</a:t>
            </a:r>
            <a:endParaRPr lang="en-US" dirty="0"/>
          </a:p>
        </p:txBody>
      </p:sp>
      <p:sp>
        <p:nvSpPr>
          <p:cNvPr id="5" name="Slide Number Placeholder 4"/>
          <p:cNvSpPr>
            <a:spLocks noGrp="1"/>
          </p:cNvSpPr>
          <p:nvPr>
            <p:ph type="sldNum" sz="quarter" idx="11"/>
          </p:nvPr>
        </p:nvSpPr>
        <p:spPr/>
        <p:txBody>
          <a:bodyPr/>
          <a:lstStyle/>
          <a:p>
            <a:r>
              <a:rPr lang="en-US" dirty="0" smtClean="0"/>
              <a:t>000-DTSE-Search-7445-60-DM-</a:t>
            </a:r>
            <a:fld id="{5A6FB346-E907-314D-8DE1-ECD2B2B6AA1B}" type="slidenum">
              <a:rPr lang="uk-UA" smtClean="0"/>
              <a:pPr/>
              <a:t>9</a:t>
            </a:fld>
            <a:endParaRPr lang="uk-UA" dirty="0"/>
          </a:p>
        </p:txBody>
      </p:sp>
      <p:sp>
        <p:nvSpPr>
          <p:cNvPr id="6" name="Content Placeholder 3"/>
          <p:cNvSpPr>
            <a:spLocks noGrp="1"/>
          </p:cNvSpPr>
          <p:nvPr>
            <p:ph sz="quarter" idx="16"/>
          </p:nvPr>
        </p:nvSpPr>
        <p:spPr>
          <a:xfrm>
            <a:off x="99060" y="1704055"/>
            <a:ext cx="4182383" cy="2030457"/>
          </a:xfrm>
        </p:spPr>
        <p:txBody>
          <a:bodyPr/>
          <a:lstStyle/>
          <a:p>
            <a:pPr marL="6350" indent="0">
              <a:spcBef>
                <a:spcPts val="0"/>
              </a:spcBef>
              <a:spcAft>
                <a:spcPts val="0"/>
              </a:spcAft>
              <a:buNone/>
            </a:pPr>
            <a:r>
              <a:rPr lang="it-IT" sz="1400" dirty="0" smtClean="0"/>
              <a:t>SELECT </a:t>
            </a:r>
            <a:r>
              <a:rPr lang="it-IT" sz="1400" dirty="0"/>
              <a:t>col1, col2, col3, col4 FROM t1</a:t>
            </a:r>
          </a:p>
          <a:p>
            <a:pPr marL="6350" indent="0">
              <a:spcBef>
                <a:spcPts val="0"/>
              </a:spcBef>
              <a:spcAft>
                <a:spcPts val="0"/>
              </a:spcAft>
              <a:buNone/>
            </a:pPr>
            <a:endParaRPr lang="en-US" sz="1400" dirty="0" smtClean="0"/>
          </a:p>
          <a:p>
            <a:pPr marL="6350" indent="0">
              <a:spcBef>
                <a:spcPts val="0"/>
              </a:spcBef>
              <a:spcAft>
                <a:spcPts val="0"/>
              </a:spcAft>
              <a:buNone/>
            </a:pPr>
            <a:r>
              <a:rPr lang="en-US" sz="1400" dirty="0" smtClean="0"/>
              <a:t>WHERE </a:t>
            </a:r>
            <a:r>
              <a:rPr lang="en-US" sz="1400" dirty="0"/>
              <a:t>solr_query = '{ "q" : "col4:(Pizzah Hutt)" }' </a:t>
            </a:r>
            <a:r>
              <a:rPr lang="en-US" sz="1400" dirty="0" smtClean="0"/>
              <a:t>;</a:t>
            </a:r>
            <a:endParaRPr lang="en-US" sz="1400" dirty="0"/>
          </a:p>
          <a:p>
            <a:pPr marL="6350" indent="0">
              <a:spcBef>
                <a:spcPts val="0"/>
              </a:spcBef>
              <a:spcAft>
                <a:spcPts val="0"/>
              </a:spcAft>
              <a:buNone/>
            </a:pPr>
            <a:r>
              <a:rPr lang="en-US" sz="1400" dirty="0" smtClean="0"/>
              <a:t>WHERE </a:t>
            </a:r>
            <a:r>
              <a:rPr lang="en-US" sz="1400" dirty="0"/>
              <a:t>solr_query = '{ "q" : "col4:(Pizzah utt)" }' </a:t>
            </a:r>
            <a:r>
              <a:rPr lang="en-US" sz="1400" dirty="0" smtClean="0"/>
              <a:t>;</a:t>
            </a:r>
            <a:endParaRPr lang="en-US" sz="1400" dirty="0"/>
          </a:p>
          <a:p>
            <a:pPr marL="6350" indent="0">
              <a:spcBef>
                <a:spcPts val="0"/>
              </a:spcBef>
              <a:spcAft>
                <a:spcPts val="0"/>
              </a:spcAft>
              <a:buNone/>
            </a:pPr>
            <a:r>
              <a:rPr lang="en-US" sz="1400" dirty="0" smtClean="0"/>
              <a:t>WHERE </a:t>
            </a:r>
            <a:r>
              <a:rPr lang="en-US" sz="1400" dirty="0"/>
              <a:t>solr_query = '{ "q" : "col4:(zah hut)" }' </a:t>
            </a:r>
            <a:r>
              <a:rPr lang="en-US" sz="1400" dirty="0" smtClean="0"/>
              <a:t>;</a:t>
            </a:r>
            <a:endParaRPr lang="en-US" sz="1400" dirty="0"/>
          </a:p>
          <a:p>
            <a:pPr marL="6350" indent="0">
              <a:spcBef>
                <a:spcPts val="0"/>
              </a:spcBef>
              <a:spcAft>
                <a:spcPts val="0"/>
              </a:spcAft>
              <a:buNone/>
            </a:pPr>
            <a:r>
              <a:rPr lang="en-US" sz="1400" dirty="0" smtClean="0"/>
              <a:t>WHERE </a:t>
            </a:r>
            <a:r>
              <a:rPr lang="en-US" sz="1400" dirty="0"/>
              <a:t>solr_query = '{ "q" : "col4:Starrbux" }' </a:t>
            </a:r>
            <a:r>
              <a:rPr lang="en-US" sz="1400" dirty="0" smtClean="0"/>
              <a:t>;</a:t>
            </a:r>
            <a:endParaRPr lang="en-US" sz="1400" dirty="0"/>
          </a:p>
          <a:p>
            <a:pPr marL="6350" indent="0">
              <a:spcBef>
                <a:spcPts val="0"/>
              </a:spcBef>
              <a:spcAft>
                <a:spcPts val="0"/>
              </a:spcAft>
              <a:buNone/>
            </a:pPr>
            <a:r>
              <a:rPr lang="en-US" sz="1400" dirty="0" smtClean="0"/>
              <a:t>WHERE </a:t>
            </a:r>
            <a:r>
              <a:rPr lang="en-US" sz="1400" dirty="0"/>
              <a:t>solr_query = '{ "q" : "col4:stARrbUx" }' </a:t>
            </a:r>
            <a:r>
              <a:rPr lang="en-US" sz="1400" dirty="0" smtClean="0"/>
              <a:t>;</a:t>
            </a:r>
            <a:endParaRPr lang="en-US" sz="1400" dirty="0"/>
          </a:p>
          <a:p>
            <a:pPr marL="6350" indent="0">
              <a:spcBef>
                <a:spcPts val="0"/>
              </a:spcBef>
              <a:spcAft>
                <a:spcPts val="0"/>
              </a:spcAft>
              <a:buNone/>
            </a:pPr>
            <a:r>
              <a:rPr lang="en-US" sz="1400" dirty="0" smtClean="0"/>
              <a:t>WHERE </a:t>
            </a:r>
            <a:r>
              <a:rPr lang="en-US" sz="1400" dirty="0"/>
              <a:t>solr_query = '{ "q" : "col4:cranberry" }' ;</a:t>
            </a:r>
          </a:p>
          <a:p>
            <a:pPr marL="6350" indent="0">
              <a:spcBef>
                <a:spcPts val="0"/>
              </a:spcBef>
              <a:spcAft>
                <a:spcPts val="0"/>
              </a:spcAft>
              <a:buNone/>
            </a:pPr>
            <a:endParaRPr lang="en-US" sz="1400" dirty="0"/>
          </a:p>
        </p:txBody>
      </p:sp>
      <p:sp>
        <p:nvSpPr>
          <p:cNvPr id="7" name="Content Placeholder 3"/>
          <p:cNvSpPr txBox="1">
            <a:spLocks/>
          </p:cNvSpPr>
          <p:nvPr/>
        </p:nvSpPr>
        <p:spPr>
          <a:xfrm>
            <a:off x="4820106" y="1384688"/>
            <a:ext cx="4096469" cy="2718265"/>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a:spcBef>
                <a:spcPts val="0"/>
              </a:spcBef>
              <a:spcAft>
                <a:spcPts val="0"/>
              </a:spcAft>
              <a:buFont typeface="Arial"/>
              <a:buNone/>
            </a:pPr>
            <a:r>
              <a:rPr lang="en-US" sz="1400" dirty="0" smtClean="0">
                <a:solidFill>
                  <a:schemeClr val="tx1"/>
                </a:solidFill>
              </a:rPr>
              <a:t>INSERT INTO t1 </a:t>
            </a:r>
          </a:p>
          <a:p>
            <a:pPr marL="6350" indent="0">
              <a:spcBef>
                <a:spcPts val="0"/>
              </a:spcBef>
              <a:spcAft>
                <a:spcPts val="0"/>
              </a:spcAft>
              <a:buFont typeface="Arial"/>
              <a:buNone/>
            </a:pPr>
            <a:r>
              <a:rPr lang="en-US" sz="1400" dirty="0" smtClean="0">
                <a:solidFill>
                  <a:schemeClr val="tx1"/>
                </a:solidFill>
              </a:rPr>
              <a:t>   (col1, col2, col3, col4, col5,</a:t>
            </a:r>
          </a:p>
          <a:p>
            <a:pPr marL="6350" indent="0">
              <a:spcBef>
                <a:spcPts val="0"/>
              </a:spcBef>
              <a:spcAft>
                <a:spcPts val="0"/>
              </a:spcAft>
              <a:buFont typeface="Arial"/>
              <a:buNone/>
            </a:pPr>
            <a:r>
              <a:rPr lang="en-US" sz="1400" dirty="0" smtClean="0">
                <a:solidFill>
                  <a:schemeClr val="tx1"/>
                </a:solidFill>
              </a:rPr>
              <a:t>      col6, col7, col8, col9, col0)</a:t>
            </a:r>
          </a:p>
          <a:p>
            <a:pPr marL="6350" indent="0">
              <a:spcBef>
                <a:spcPts val="0"/>
              </a:spcBef>
              <a:spcAft>
                <a:spcPts val="0"/>
              </a:spcAft>
              <a:buFont typeface="Arial"/>
              <a:buNone/>
            </a:pPr>
            <a:r>
              <a:rPr lang="en-US" sz="1400" dirty="0" smtClean="0">
                <a:solidFill>
                  <a:schemeClr val="tx1"/>
                </a:solidFill>
              </a:rPr>
              <a:t>   VALUES ('ccc', 'ccc', 'Stuart', </a:t>
            </a:r>
            <a:r>
              <a:rPr lang="en-US" sz="1400" dirty="0" smtClean="0">
                <a:solidFill>
                  <a:srgbClr val="00B0F0"/>
                </a:solidFill>
              </a:rPr>
              <a:t>'Pizza Hut</a:t>
            </a:r>
            <a:r>
              <a:rPr lang="en-US" sz="1400" dirty="0" smtClean="0">
                <a:solidFill>
                  <a:schemeClr val="tx1"/>
                </a:solidFill>
              </a:rPr>
              <a:t>', 'ccc',</a:t>
            </a:r>
          </a:p>
          <a:p>
            <a:pPr marL="6350" indent="0">
              <a:spcBef>
                <a:spcPts val="0"/>
              </a:spcBef>
              <a:spcAft>
                <a:spcPts val="0"/>
              </a:spcAft>
              <a:buFont typeface="Arial"/>
              <a:buNone/>
            </a:pPr>
            <a:r>
              <a:rPr lang="en-US" sz="1400" dirty="0" smtClean="0">
                <a:solidFill>
                  <a:schemeClr val="tx1"/>
                </a:solidFill>
              </a:rPr>
              <a:t>      'ccc', 'ccc', 'ccc', 'ccc', 'ccc');</a:t>
            </a:r>
          </a:p>
          <a:p>
            <a:pPr marL="6350" indent="0">
              <a:spcBef>
                <a:spcPts val="0"/>
              </a:spcBef>
              <a:spcAft>
                <a:spcPts val="0"/>
              </a:spcAft>
              <a:buFont typeface="Arial"/>
              <a:buNone/>
            </a:pPr>
            <a:endParaRPr lang="en-US" sz="1400" dirty="0" smtClean="0">
              <a:solidFill>
                <a:schemeClr val="tx1"/>
              </a:solidFill>
            </a:endParaRPr>
          </a:p>
          <a:p>
            <a:pPr marL="6350" indent="0">
              <a:spcBef>
                <a:spcPts val="0"/>
              </a:spcBef>
              <a:spcAft>
                <a:spcPts val="0"/>
              </a:spcAft>
              <a:buFont typeface="Arial"/>
              <a:buNone/>
            </a:pPr>
            <a:r>
              <a:rPr lang="en-US" sz="1400" dirty="0" smtClean="0">
                <a:solidFill>
                  <a:schemeClr val="tx1"/>
                </a:solidFill>
              </a:rPr>
              <a:t>VALUES ('</a:t>
            </a:r>
            <a:r>
              <a:rPr lang="en-US" sz="1400" dirty="0" err="1" smtClean="0">
                <a:solidFill>
                  <a:schemeClr val="tx1"/>
                </a:solidFill>
              </a:rPr>
              <a:t>ddd</a:t>
            </a:r>
            <a:r>
              <a:rPr lang="en-US" sz="1400" dirty="0" smtClean="0">
                <a:solidFill>
                  <a:schemeClr val="tx1"/>
                </a:solidFill>
              </a:rPr>
              <a:t>', '</a:t>
            </a:r>
            <a:r>
              <a:rPr lang="en-US" sz="1400" dirty="0" err="1" smtClean="0">
                <a:solidFill>
                  <a:schemeClr val="tx1"/>
                </a:solidFill>
              </a:rPr>
              <a:t>ddd</a:t>
            </a:r>
            <a:r>
              <a:rPr lang="en-US" sz="1400" dirty="0" smtClean="0">
                <a:solidFill>
                  <a:schemeClr val="tx1"/>
                </a:solidFill>
              </a:rPr>
              <a:t>', 'Mary', '</a:t>
            </a:r>
            <a:r>
              <a:rPr lang="en-US" sz="1400" dirty="0" smtClean="0">
                <a:solidFill>
                  <a:srgbClr val="00B0F0"/>
                </a:solidFill>
              </a:rPr>
              <a:t>Starbucks</a:t>
            </a:r>
            <a:r>
              <a:rPr lang="en-US" sz="1400" dirty="0" smtClean="0">
                <a:solidFill>
                  <a:schemeClr val="tx1"/>
                </a:solidFill>
              </a:rPr>
              <a:t>', '</a:t>
            </a:r>
            <a:r>
              <a:rPr lang="en-US" sz="1400" dirty="0" err="1" smtClean="0">
                <a:solidFill>
                  <a:schemeClr val="tx1"/>
                </a:solidFill>
              </a:rPr>
              <a:t>ddd</a:t>
            </a:r>
            <a:r>
              <a:rPr lang="en-US" sz="1400" dirty="0" smtClean="0">
                <a:solidFill>
                  <a:schemeClr val="tx1"/>
                </a:solidFill>
              </a:rPr>
              <a:t>',</a:t>
            </a:r>
          </a:p>
          <a:p>
            <a:pPr marL="6350" indent="0">
              <a:spcBef>
                <a:spcPts val="0"/>
              </a:spcBef>
              <a:spcAft>
                <a:spcPts val="0"/>
              </a:spcAft>
              <a:buFont typeface="Arial"/>
              <a:buNone/>
            </a:pPr>
            <a:r>
              <a:rPr lang="en-US" sz="1400" dirty="0" smtClean="0">
                <a:solidFill>
                  <a:schemeClr val="tx1"/>
                </a:solidFill>
              </a:rPr>
              <a:t>      '</a:t>
            </a:r>
            <a:r>
              <a:rPr lang="en-US" sz="1400" dirty="0" err="1" smtClean="0">
                <a:solidFill>
                  <a:schemeClr val="tx1"/>
                </a:solidFill>
              </a:rPr>
              <a:t>ddd</a:t>
            </a:r>
            <a:r>
              <a:rPr lang="en-US" sz="1400" dirty="0" smtClean="0">
                <a:solidFill>
                  <a:schemeClr val="tx1"/>
                </a:solidFill>
              </a:rPr>
              <a:t>', '</a:t>
            </a:r>
            <a:r>
              <a:rPr lang="en-US" sz="1400" dirty="0" err="1" smtClean="0">
                <a:solidFill>
                  <a:schemeClr val="tx1"/>
                </a:solidFill>
              </a:rPr>
              <a:t>ddd</a:t>
            </a:r>
            <a:r>
              <a:rPr lang="en-US" sz="1400" dirty="0" smtClean="0">
                <a:solidFill>
                  <a:schemeClr val="tx1"/>
                </a:solidFill>
              </a:rPr>
              <a:t>', '</a:t>
            </a:r>
            <a:r>
              <a:rPr lang="en-US" sz="1400" dirty="0" err="1" smtClean="0">
                <a:solidFill>
                  <a:schemeClr val="tx1"/>
                </a:solidFill>
              </a:rPr>
              <a:t>ddd</a:t>
            </a:r>
            <a:r>
              <a:rPr lang="en-US" sz="1400" dirty="0" smtClean="0">
                <a:solidFill>
                  <a:schemeClr val="tx1"/>
                </a:solidFill>
              </a:rPr>
              <a:t>', '</a:t>
            </a:r>
            <a:r>
              <a:rPr lang="en-US" sz="1400" dirty="0" err="1" smtClean="0">
                <a:solidFill>
                  <a:schemeClr val="tx1"/>
                </a:solidFill>
              </a:rPr>
              <a:t>ddd</a:t>
            </a:r>
            <a:r>
              <a:rPr lang="en-US" sz="1400" dirty="0" smtClean="0">
                <a:solidFill>
                  <a:schemeClr val="tx1"/>
                </a:solidFill>
              </a:rPr>
              <a:t>', '</a:t>
            </a:r>
            <a:r>
              <a:rPr lang="en-US" sz="1400" dirty="0" err="1" smtClean="0">
                <a:solidFill>
                  <a:schemeClr val="tx1"/>
                </a:solidFill>
              </a:rPr>
              <a:t>ddd</a:t>
            </a:r>
            <a:r>
              <a:rPr lang="en-US" sz="1400" dirty="0" smtClean="0">
                <a:solidFill>
                  <a:schemeClr val="tx1"/>
                </a:solidFill>
              </a:rPr>
              <a:t>');</a:t>
            </a:r>
          </a:p>
          <a:p>
            <a:pPr marL="6350" indent="0">
              <a:spcBef>
                <a:spcPts val="0"/>
              </a:spcBef>
              <a:spcAft>
                <a:spcPts val="0"/>
              </a:spcAft>
              <a:buFont typeface="Arial"/>
              <a:buNone/>
            </a:pPr>
            <a:endParaRPr lang="en-US" sz="1400" dirty="0" smtClean="0">
              <a:solidFill>
                <a:schemeClr val="tx1"/>
              </a:solidFill>
            </a:endParaRPr>
          </a:p>
          <a:p>
            <a:pPr marL="6350" indent="0">
              <a:spcBef>
                <a:spcPts val="0"/>
              </a:spcBef>
              <a:spcAft>
                <a:spcPts val="0"/>
              </a:spcAft>
              <a:buFont typeface="Arial"/>
              <a:buNone/>
            </a:pPr>
            <a:r>
              <a:rPr lang="en-US" sz="1400" dirty="0" smtClean="0">
                <a:solidFill>
                  <a:schemeClr val="tx1"/>
                </a:solidFill>
              </a:rPr>
              <a:t>VALUES ('</a:t>
            </a:r>
            <a:r>
              <a:rPr lang="en-US" sz="1400" dirty="0" err="1" smtClean="0">
                <a:solidFill>
                  <a:schemeClr val="tx1"/>
                </a:solidFill>
              </a:rPr>
              <a:t>eee</a:t>
            </a:r>
            <a:r>
              <a:rPr lang="en-US" sz="1400" dirty="0" smtClean="0">
                <a:solidFill>
                  <a:schemeClr val="tx1"/>
                </a:solidFill>
              </a:rPr>
              <a:t>', '</a:t>
            </a:r>
            <a:r>
              <a:rPr lang="en-US" sz="1400" dirty="0" err="1" smtClean="0">
                <a:solidFill>
                  <a:schemeClr val="tx1"/>
                </a:solidFill>
              </a:rPr>
              <a:t>eee</a:t>
            </a:r>
            <a:r>
              <a:rPr lang="en-US" sz="1400" dirty="0" smtClean="0">
                <a:solidFill>
                  <a:schemeClr val="tx1"/>
                </a:solidFill>
              </a:rPr>
              <a:t>', 'Eli', '</a:t>
            </a:r>
            <a:r>
              <a:rPr lang="en-US" sz="1400" dirty="0" err="1" smtClean="0">
                <a:solidFill>
                  <a:srgbClr val="00B0F0"/>
                </a:solidFill>
              </a:rPr>
              <a:t>Kranburrees</a:t>
            </a:r>
            <a:r>
              <a:rPr lang="en-US" sz="1400" dirty="0" smtClean="0">
                <a:solidFill>
                  <a:schemeClr val="tx1"/>
                </a:solidFill>
              </a:rPr>
              <a:t>', '</a:t>
            </a:r>
            <a:r>
              <a:rPr lang="en-US" sz="1400" dirty="0" err="1" smtClean="0">
                <a:solidFill>
                  <a:schemeClr val="tx1"/>
                </a:solidFill>
              </a:rPr>
              <a:t>eee</a:t>
            </a:r>
            <a:r>
              <a:rPr lang="en-US" sz="1400" dirty="0" smtClean="0">
                <a:solidFill>
                  <a:schemeClr val="tx1"/>
                </a:solidFill>
              </a:rPr>
              <a:t>',</a:t>
            </a:r>
          </a:p>
          <a:p>
            <a:pPr marL="6350" indent="0">
              <a:spcBef>
                <a:spcPts val="0"/>
              </a:spcBef>
              <a:spcAft>
                <a:spcPts val="0"/>
              </a:spcAft>
              <a:buFont typeface="Arial"/>
              <a:buNone/>
            </a:pPr>
            <a:r>
              <a:rPr lang="en-US" sz="1400" dirty="0" smtClean="0">
                <a:solidFill>
                  <a:schemeClr val="tx1"/>
                </a:solidFill>
              </a:rPr>
              <a:t>      '</a:t>
            </a:r>
            <a:r>
              <a:rPr lang="en-US" sz="1400" dirty="0" err="1" smtClean="0">
                <a:solidFill>
                  <a:schemeClr val="tx1"/>
                </a:solidFill>
              </a:rPr>
              <a:t>eee</a:t>
            </a:r>
            <a:r>
              <a:rPr lang="en-US" sz="1400" dirty="0" smtClean="0">
                <a:solidFill>
                  <a:schemeClr val="tx1"/>
                </a:solidFill>
              </a:rPr>
              <a:t>', '</a:t>
            </a:r>
            <a:r>
              <a:rPr lang="en-US" sz="1400" dirty="0" err="1" smtClean="0">
                <a:solidFill>
                  <a:schemeClr val="tx1"/>
                </a:solidFill>
              </a:rPr>
              <a:t>eee</a:t>
            </a:r>
            <a:r>
              <a:rPr lang="en-US" sz="1400" dirty="0" smtClean="0">
                <a:solidFill>
                  <a:schemeClr val="tx1"/>
                </a:solidFill>
              </a:rPr>
              <a:t>', '</a:t>
            </a:r>
            <a:r>
              <a:rPr lang="en-US" sz="1400" dirty="0" err="1" smtClean="0">
                <a:solidFill>
                  <a:schemeClr val="tx1"/>
                </a:solidFill>
              </a:rPr>
              <a:t>eee</a:t>
            </a:r>
            <a:r>
              <a:rPr lang="en-US" sz="1400" dirty="0" smtClean="0">
                <a:solidFill>
                  <a:schemeClr val="tx1"/>
                </a:solidFill>
              </a:rPr>
              <a:t>', '</a:t>
            </a:r>
            <a:r>
              <a:rPr lang="en-US" sz="1400" dirty="0" err="1" smtClean="0">
                <a:solidFill>
                  <a:schemeClr val="tx1"/>
                </a:solidFill>
              </a:rPr>
              <a:t>eee</a:t>
            </a:r>
            <a:r>
              <a:rPr lang="en-US" sz="1400" dirty="0" smtClean="0">
                <a:solidFill>
                  <a:schemeClr val="tx1"/>
                </a:solidFill>
              </a:rPr>
              <a:t>', '</a:t>
            </a:r>
            <a:r>
              <a:rPr lang="en-US" sz="1400" dirty="0" err="1" smtClean="0">
                <a:solidFill>
                  <a:schemeClr val="tx1"/>
                </a:solidFill>
              </a:rPr>
              <a:t>eee</a:t>
            </a:r>
            <a:r>
              <a:rPr lang="en-US" sz="1400" dirty="0" smtClean="0">
                <a:solidFill>
                  <a:schemeClr val="tx1"/>
                </a:solidFill>
              </a:rPr>
              <a:t>');</a:t>
            </a:r>
            <a:endParaRPr lang="en-US" sz="1400" dirty="0">
              <a:solidFill>
                <a:schemeClr val="tx1"/>
              </a:solidFill>
            </a:endParaRP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9675" y="528860"/>
            <a:ext cx="1127125" cy="1017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Connector 8"/>
          <p:cNvCxnSpPr/>
          <p:nvPr/>
        </p:nvCxnSpPr>
        <p:spPr>
          <a:xfrm>
            <a:off x="4530981" y="1193497"/>
            <a:ext cx="0" cy="31006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1692447"/>
      </p:ext>
    </p:extLst>
  </p:cSld>
  <p:clrMapOvr>
    <a:masterClrMapping/>
  </p:clrMapOvr>
</p:sld>
</file>

<file path=ppt/theme/theme1.xml><?xml version="1.0" encoding="utf-8"?>
<a:theme xmlns:a="http://schemas.openxmlformats.org/drawingml/2006/main" name="DataStax_Template_Widescreen">
  <a:themeElements>
    <a:clrScheme name="DataStax 2018">
      <a:dk1>
        <a:srgbClr val="000000"/>
      </a:dk1>
      <a:lt1>
        <a:srgbClr val="FFFFFF"/>
      </a:lt1>
      <a:dk2>
        <a:srgbClr val="9EACAB"/>
      </a:dk2>
      <a:lt2>
        <a:srgbClr val="F8F9F7"/>
      </a:lt2>
      <a:accent1>
        <a:srgbClr val="007A97"/>
      </a:accent1>
      <a:accent2>
        <a:srgbClr val="CA5F14"/>
      </a:accent2>
      <a:accent3>
        <a:srgbClr val="FFC72C"/>
      </a:accent3>
      <a:accent4>
        <a:srgbClr val="A4D233"/>
      </a:accent4>
      <a:accent5>
        <a:srgbClr val="0CB7E1"/>
      </a:accent5>
      <a:accent6>
        <a:srgbClr val="8031A7"/>
      </a:accent6>
      <a:hlink>
        <a:srgbClr val="007997"/>
      </a:hlink>
      <a:folHlink>
        <a:srgbClr val="374C51"/>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mtClean="0"/>
        </a:defPPr>
      </a:lstStyle>
    </a:txDef>
  </a:objectDefaults>
  <a:extraClrSchemeLst/>
  <a:extLst>
    <a:ext uri="{05A4C25C-085E-4340-85A3-A5531E510DB2}">
      <thm15:themeFamily xmlns:thm15="http://schemas.microsoft.com/office/thememl/2012/main" xmlns="" name="DataStax 2018" id="{D3827187-BCD1-524E-827E-1B9956023528}" vid="{205F31E9-C290-354E-9C88-283432D4769B}"/>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DataStax 2018_FINAL PPT Template</Template>
  <TotalTime>1833</TotalTime>
  <Words>5571</Words>
  <Application>Microsoft Office PowerPoint</Application>
  <PresentationFormat>On-screen Show (16:9)</PresentationFormat>
  <Paragraphs>798</Paragraphs>
  <Slides>41</Slides>
  <Notes>41</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DataStax_Template_Widescreen</vt:lpstr>
      <vt:lpstr>Discussion Module:</vt:lpstr>
      <vt:lpstr>End to End Example:</vt:lpstr>
      <vt:lpstr>Example to test with .. page 1 of 12</vt:lpstr>
      <vt:lpstr>Example to test with .. page 2 of 12</vt:lpstr>
      <vt:lpstr>Example to test with .. page 3 of 12</vt:lpstr>
      <vt:lpstr>Example to test with .. page 4 of 12</vt:lpstr>
      <vt:lpstr>Example to test with .. page 5 of 12</vt:lpstr>
      <vt:lpstr>Example to test with .. page 6 of 12</vt:lpstr>
      <vt:lpstr>Example to test with .. page 7 of 12</vt:lpstr>
      <vt:lpstr>Example to test with .. page 8 of 12</vt:lpstr>
      <vt:lpstr>Example to test with .. page 9 of 12</vt:lpstr>
      <vt:lpstr>Example to test with .. page 10 of 12</vt:lpstr>
      <vt:lpstr>Example to test with .. page 11 of 12</vt:lpstr>
      <vt:lpstr>Example to test with .. page 12 of 12</vt:lpstr>
      <vt:lpstr>End to End Example:</vt:lpstr>
      <vt:lpstr>Apache Solr Admin UI</vt:lpstr>
      <vt:lpstr>Solr Admin UI: Home page</vt:lpstr>
      <vt:lpstr>Solr Admin UI: After Core selection</vt:lpstr>
      <vt:lpstr>Solr Admin UI: Core -&gt; Analysis -&gt; Column</vt:lpstr>
      <vt:lpstr>Solr Admin UI: Core -&gt; Config</vt:lpstr>
      <vt:lpstr>Solr Admin UI: Core -&gt; Plugins/Stats -&gt; ..</vt:lpstr>
      <vt:lpstr>Solr Admin UI: Core -&gt;  Query</vt:lpstr>
      <vt:lpstr>Discussion Lab:</vt:lpstr>
      <vt:lpstr>B-Tree+ Index: Query Processing</vt:lpstr>
      <vt:lpstr>Tf-IDF (Bitmap) Index: Query Processing</vt:lpstr>
      <vt:lpstr>End of Discussion Lab:</vt:lpstr>
      <vt:lpstr>Solr Admin UI: Core -&gt; Schema Browser</vt:lpstr>
      <vt:lpstr>Solr Admin UI: Core -&gt; Segments Info</vt:lpstr>
      <vt:lpstr>LuKE</vt:lpstr>
      <vt:lpstr>LuKE: (display schema)</vt:lpstr>
      <vt:lpstr>dsetool</vt:lpstr>
      <vt:lpstr>dsetool core_indexing_status ks.tab </vt:lpstr>
      <vt:lpstr>dsetool index_checks ks.tab</vt:lpstr>
      <vt:lpstr>dsetool list_index_files ks.tab</vt:lpstr>
      <vt:lpstr>dse perf ( options )</vt:lpstr>
      <vt:lpstr>dsetool stop_core_reindex | write_resource ks.tab</vt:lpstr>
      <vt:lpstr>CQLSH/CQL</vt:lpstr>
      <vt:lpstr>CQLSH: tracing on | off</vt:lpstr>
      <vt:lpstr>End of Module:</vt:lpstr>
      <vt:lpstr>Additional Detail:</vt:lpstr>
      <vt:lpstr>Beider Morse Phonetic Matching </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dc:title>
  <dc:subject/>
  <dc:creator>Yen Wolf</dc:creator>
  <cp:keywords/>
  <dc:description/>
  <cp:lastModifiedBy>default</cp:lastModifiedBy>
  <cp:revision>83</cp:revision>
  <dcterms:created xsi:type="dcterms:W3CDTF">2018-03-30T00:33:11Z</dcterms:created>
  <dcterms:modified xsi:type="dcterms:W3CDTF">2018-07-26T22:38:39Z</dcterms:modified>
  <cp:category/>
</cp:coreProperties>
</file>